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427" r:id="rId4"/>
    <p:sldId id="353" r:id="rId5"/>
    <p:sldId id="387" r:id="rId6"/>
    <p:sldId id="428" r:id="rId7"/>
    <p:sldId id="388" r:id="rId8"/>
    <p:sldId id="354" r:id="rId9"/>
    <p:sldId id="389" r:id="rId10"/>
    <p:sldId id="401" r:id="rId11"/>
    <p:sldId id="403" r:id="rId12"/>
    <p:sldId id="402" r:id="rId13"/>
    <p:sldId id="364" r:id="rId14"/>
    <p:sldId id="365" r:id="rId15"/>
    <p:sldId id="390" r:id="rId16"/>
    <p:sldId id="391" r:id="rId17"/>
    <p:sldId id="392" r:id="rId18"/>
    <p:sldId id="393" r:id="rId19"/>
    <p:sldId id="394" r:id="rId20"/>
    <p:sldId id="395" r:id="rId21"/>
    <p:sldId id="425" r:id="rId22"/>
    <p:sldId id="396" r:id="rId23"/>
    <p:sldId id="398" r:id="rId24"/>
    <p:sldId id="442" r:id="rId25"/>
    <p:sldId id="397" r:id="rId26"/>
    <p:sldId id="399" r:id="rId27"/>
    <p:sldId id="400" r:id="rId28"/>
    <p:sldId id="429" r:id="rId29"/>
    <p:sldId id="430" r:id="rId30"/>
    <p:sldId id="432" r:id="rId31"/>
    <p:sldId id="433" r:id="rId32"/>
    <p:sldId id="431" r:id="rId33"/>
    <p:sldId id="410" r:id="rId34"/>
    <p:sldId id="415" r:id="rId35"/>
    <p:sldId id="421" r:id="rId36"/>
    <p:sldId id="416" r:id="rId37"/>
    <p:sldId id="419" r:id="rId38"/>
    <p:sldId id="420" r:id="rId39"/>
    <p:sldId id="422" r:id="rId40"/>
    <p:sldId id="435" r:id="rId41"/>
    <p:sldId id="437" r:id="rId42"/>
    <p:sldId id="423" r:id="rId43"/>
    <p:sldId id="424" r:id="rId44"/>
    <p:sldId id="438" r:id="rId45"/>
    <p:sldId id="439" r:id="rId46"/>
    <p:sldId id="440" r:id="rId47"/>
    <p:sldId id="441" r:id="rId48"/>
    <p:sldId id="443" r:id="rId49"/>
    <p:sldId id="42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01"/>
    <a:srgbClr val="00FF00"/>
    <a:srgbClr val="E6EBA8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77400" autoAdjust="0"/>
  </p:normalViewPr>
  <p:slideViewPr>
    <p:cSldViewPr>
      <p:cViewPr varScale="1">
        <p:scale>
          <a:sx n="54" d="100"/>
          <a:sy n="54" d="100"/>
        </p:scale>
        <p:origin x="1432" y="24"/>
      </p:cViewPr>
      <p:guideLst>
        <p:guide orient="horz" pos="21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7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C9C6-662D-408F-9C8C-8594903EBEB7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DD347-5917-4575-8E86-BDED6BB8A0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defTabSz="90360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defTabSz="90360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defTabSz="90360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defTabSz="90360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fld id="{D67AFF75-1397-2B43-AD5D-288B91251914}" type="slidenum">
              <a:rPr lang="en-US" sz="800"/>
              <a:t>41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80000"/>
              </a:lnSpc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defTabSz="90360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defTabSz="90360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defTabSz="90360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defTabSz="90360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defTabSz="90360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fld id="{23FA1ED9-2908-6C41-8222-345CFCD2C85A}" type="slidenum">
              <a:rPr lang="en-US" sz="800"/>
              <a:t>44</a:t>
            </a:fld>
            <a:endParaRPr lang="en-US" sz="8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80000"/>
              </a:lnSpc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charset="-128"/>
                <a:cs typeface="+mn-cs"/>
              </a:r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Chapter 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70C0"/>
                </a:solidFill>
                <a:latin typeface="Candara" panose="020E0502030303020204" pitchFamily="34" charset="0"/>
              </a:rPr>
              <a:t>Network Layer – Part 1</a:t>
            </a:r>
          </a:p>
        </p:txBody>
      </p:sp>
      <p:sp>
        <p:nvSpPr>
          <p:cNvPr id="4" name="Rectangle 3"/>
          <p:cNvSpPr/>
          <p:nvPr/>
        </p:nvSpPr>
        <p:spPr>
          <a:xfrm>
            <a:off x="647700" y="58674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kern="0" dirty="0"/>
              <a:t>Module 8: Network Later</a:t>
            </a:r>
          </a:p>
          <a:p>
            <a:r>
              <a:rPr lang="en-US" sz="1600" kern="0" dirty="0"/>
              <a:t>Introduction to Networks  v7.0 (ITN)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your info…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2158485"/>
            <a:ext cx="8458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MY" sz="2800" dirty="0" smtClean="0">
                <a:latin typeface="Candara" panose="020E0502030303020204" pitchFamily="34" charset="0"/>
              </a:rPr>
              <a:t>The </a:t>
            </a:r>
            <a:r>
              <a:rPr lang="en-MY" sz="28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32-bit</a:t>
            </a:r>
            <a:r>
              <a:rPr lang="en-MY" sz="2800" dirty="0" smtClean="0">
                <a:latin typeface="Candara" panose="020E0502030303020204" pitchFamily="34" charset="0"/>
              </a:rPr>
              <a:t> IPv4 address space provides approximately </a:t>
            </a:r>
            <a:r>
              <a:rPr lang="en-MY" sz="28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4,294,967,296</a:t>
            </a:r>
            <a:r>
              <a:rPr lang="en-MY" sz="2800" dirty="0" smtClean="0">
                <a:latin typeface="Candara" panose="020E0502030303020204" pitchFamily="34" charset="0"/>
              </a:rPr>
              <a:t> , or </a:t>
            </a:r>
            <a:r>
              <a:rPr lang="en-MY" sz="28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4 billions (2</a:t>
            </a:r>
            <a:r>
              <a:rPr lang="en-MY" sz="2800" baseline="300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32</a:t>
            </a:r>
            <a:r>
              <a:rPr lang="en-MY" sz="28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) </a:t>
            </a:r>
            <a:r>
              <a:rPr lang="en-MY" sz="2800" dirty="0" smtClean="0">
                <a:latin typeface="Candara" panose="020E0502030303020204" pitchFamily="34" charset="0"/>
              </a:rPr>
              <a:t>unique addresses. But, only 3.7 billion addresses are assignable.</a:t>
            </a:r>
          </a:p>
          <a:p>
            <a:pPr marL="457200" indent="-457200" algn="just">
              <a:buBlip>
                <a:blip r:embed="rId3"/>
              </a:buBlip>
            </a:pPr>
            <a:endParaRPr lang="en-MY" sz="2800" dirty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sz="2800" dirty="0" smtClean="0">
                <a:latin typeface="Candara" panose="020E0502030303020204" pitchFamily="34" charset="0"/>
              </a:rPr>
              <a:t>IPv4 address has the following format: </a:t>
            </a:r>
            <a:r>
              <a:rPr lang="en-MY" sz="28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x . x . x . x</a:t>
            </a:r>
            <a:r>
              <a:rPr lang="en-MY" sz="2800" dirty="0" smtClean="0">
                <a:latin typeface="Candara" panose="020E0502030303020204" pitchFamily="34" charset="0"/>
              </a:rPr>
              <a:t>       </a:t>
            </a:r>
          </a:p>
          <a:p>
            <a:pPr algn="just"/>
            <a:r>
              <a:rPr lang="en-MY" sz="2800" dirty="0">
                <a:latin typeface="Candara" panose="020E0502030303020204" pitchFamily="34" charset="0"/>
              </a:rPr>
              <a:t> </a:t>
            </a:r>
            <a:r>
              <a:rPr lang="en-MY" sz="2800" dirty="0" smtClean="0">
                <a:latin typeface="Candara" panose="020E0502030303020204" pitchFamily="34" charset="0"/>
              </a:rPr>
              <a:t>     where </a:t>
            </a:r>
            <a:r>
              <a:rPr lang="en-MY" sz="2800" i="1" dirty="0" smtClean="0">
                <a:latin typeface="Candara" panose="020E0502030303020204" pitchFamily="34" charset="0"/>
              </a:rPr>
              <a:t>x</a:t>
            </a:r>
            <a:r>
              <a:rPr lang="en-MY" sz="2800" dirty="0" smtClean="0">
                <a:latin typeface="Candara" panose="020E0502030303020204" pitchFamily="34" charset="0"/>
              </a:rPr>
              <a:t> is called an </a:t>
            </a:r>
            <a:r>
              <a:rPr lang="en-MY" sz="2800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octet</a:t>
            </a:r>
            <a:r>
              <a:rPr lang="en-MY" sz="2800" dirty="0" smtClean="0">
                <a:latin typeface="Candara" panose="020E0502030303020204" pitchFamily="34" charset="0"/>
              </a:rPr>
              <a:t> and must be a </a:t>
            </a:r>
            <a:r>
              <a:rPr lang="en-MY" sz="2800" dirty="0" smtClean="0">
                <a:solidFill>
                  <a:srgbClr val="00B050"/>
                </a:solidFill>
                <a:latin typeface="Candara" panose="020E0502030303020204" pitchFamily="34" charset="0"/>
              </a:rPr>
              <a:t>decimal</a:t>
            </a:r>
            <a:r>
              <a:rPr lang="en-MY" sz="2800" dirty="0" smtClean="0">
                <a:latin typeface="Candara" panose="020E0502030303020204" pitchFamily="34" charset="0"/>
              </a:rPr>
              <a:t> </a:t>
            </a:r>
          </a:p>
          <a:p>
            <a:pPr algn="just"/>
            <a:r>
              <a:rPr lang="en-MY" sz="2800" dirty="0">
                <a:latin typeface="Candara" panose="020E0502030303020204" pitchFamily="34" charset="0"/>
              </a:rPr>
              <a:t> </a:t>
            </a:r>
            <a:r>
              <a:rPr lang="en-MY" sz="2800" dirty="0" smtClean="0">
                <a:latin typeface="Candara" panose="020E0502030303020204" pitchFamily="34" charset="0"/>
              </a:rPr>
              <a:t>     value between </a:t>
            </a:r>
            <a:r>
              <a:rPr lang="en-MY" sz="28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0 and 255</a:t>
            </a:r>
            <a:r>
              <a:rPr lang="en-MY" sz="2800" dirty="0" smtClean="0">
                <a:latin typeface="Candara" panose="020E0502030303020204" pitchFamily="34" charset="0"/>
              </a:rPr>
              <a:t>.</a:t>
            </a:r>
          </a:p>
          <a:p>
            <a:pPr algn="just"/>
            <a:endParaRPr lang="en-MY" sz="2800" dirty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sz="2800" dirty="0" err="1" smtClean="0">
                <a:latin typeface="Candara" panose="020E0502030303020204" pitchFamily="34" charset="0"/>
              </a:rPr>
              <a:t>Eg</a:t>
            </a:r>
            <a:r>
              <a:rPr lang="en-MY" sz="2800" dirty="0" smtClean="0">
                <a:latin typeface="Candara" panose="020E0502030303020204" pitchFamily="34" charset="0"/>
              </a:rPr>
              <a:t>. </a:t>
            </a:r>
            <a:r>
              <a:rPr lang="en-US" sz="2800" dirty="0" smtClean="0">
                <a:latin typeface="Candara" panose="020E0502030303020204" pitchFamily="34" charset="0"/>
              </a:rPr>
              <a:t>19.117.63.126</a:t>
            </a:r>
            <a:endParaRPr lang="en-MY" sz="2800" dirty="0" smtClean="0">
              <a:latin typeface="Candara" panose="020E0502030303020204" pitchFamily="34" charset="0"/>
            </a:endParaRPr>
          </a:p>
          <a:p>
            <a:endParaRPr lang="en-MY" sz="2800" dirty="0" smtClean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2209800"/>
            <a:ext cx="83058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463550" algn="just">
              <a:buBlip>
                <a:blip r:embed="rId3"/>
              </a:buBlip>
            </a:pPr>
            <a:r>
              <a:rPr lang="en-MY" sz="2400" dirty="0" smtClean="0">
                <a:latin typeface="Candara" panose="020E0502030303020204" pitchFamily="34" charset="0"/>
              </a:rPr>
              <a:t>While </a:t>
            </a:r>
            <a:r>
              <a:rPr lang="en-MY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128-bit</a:t>
            </a:r>
            <a:r>
              <a:rPr lang="en-MY" sz="2400" dirty="0" smtClean="0">
                <a:latin typeface="Candara" panose="020E0502030303020204" pitchFamily="34" charset="0"/>
              </a:rPr>
              <a:t> IPv6 address space provides </a:t>
            </a:r>
            <a:r>
              <a:rPr lang="en-MY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340,282,366,920,938,463,463,374,607,431,768,211,456</a:t>
            </a:r>
            <a:r>
              <a:rPr lang="en-MY" sz="2400" dirty="0" smtClean="0">
                <a:latin typeface="Candara" panose="020E0502030303020204" pitchFamily="34" charset="0"/>
              </a:rPr>
              <a:t>, or </a:t>
            </a:r>
            <a:r>
              <a:rPr lang="en-MY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340 undecillion (2</a:t>
            </a:r>
            <a:r>
              <a:rPr lang="en-MY" sz="2400" baseline="300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128</a:t>
            </a:r>
            <a:r>
              <a:rPr lang="en-MY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) </a:t>
            </a:r>
            <a:r>
              <a:rPr lang="en-MY" sz="2400" dirty="0" smtClean="0">
                <a:latin typeface="Candara" panose="020E0502030303020204" pitchFamily="34" charset="0"/>
              </a:rPr>
              <a:t>addresses, which is roughly equivalent to every grain of sand on Earth.</a:t>
            </a:r>
          </a:p>
          <a:p>
            <a:pPr marL="463550" indent="-463550" algn="just">
              <a:buBlip>
                <a:blip r:embed="rId3"/>
              </a:buBlip>
            </a:pPr>
            <a:endParaRPr lang="en-MY" sz="2400" dirty="0">
              <a:latin typeface="Candara" panose="020E0502030303020204" pitchFamily="34" charset="0"/>
            </a:endParaRPr>
          </a:p>
          <a:p>
            <a:pPr marL="463550" indent="-463550" algn="just">
              <a:buBlip>
                <a:blip r:embed="rId3"/>
              </a:buBlip>
            </a:pPr>
            <a:r>
              <a:rPr lang="en-MY" sz="2400" dirty="0" smtClean="0">
                <a:latin typeface="Candara" panose="020E0502030303020204" pitchFamily="34" charset="0"/>
              </a:rPr>
              <a:t>IPv6 address has the following format: </a:t>
            </a:r>
            <a:r>
              <a:rPr lang="en-MY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y : y : y : y : y : y : y : y </a:t>
            </a:r>
            <a:r>
              <a:rPr lang="en-MY" sz="2400" dirty="0" smtClean="0">
                <a:latin typeface="Candara" panose="020E0502030303020204" pitchFamily="34" charset="0"/>
              </a:rPr>
              <a:t>where </a:t>
            </a:r>
            <a:r>
              <a:rPr lang="en-MY" sz="2400" i="1" dirty="0" smtClean="0">
                <a:latin typeface="Candara" panose="020E0502030303020204" pitchFamily="34" charset="0"/>
              </a:rPr>
              <a:t>y</a:t>
            </a:r>
            <a:r>
              <a:rPr lang="en-MY" sz="2400" dirty="0" smtClean="0">
                <a:latin typeface="Candara" panose="020E0502030303020204" pitchFamily="34" charset="0"/>
              </a:rPr>
              <a:t> is called a </a:t>
            </a:r>
            <a:r>
              <a:rPr lang="en-MY" sz="2400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segment</a:t>
            </a:r>
            <a:r>
              <a:rPr lang="en-MY" sz="2400" dirty="0" smtClean="0">
                <a:latin typeface="Candara" panose="020E0502030303020204" pitchFamily="34" charset="0"/>
              </a:rPr>
              <a:t> </a:t>
            </a:r>
            <a:r>
              <a:rPr lang="en-MY" sz="2400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(</a:t>
            </a:r>
            <a:r>
              <a:rPr lang="en-MY" sz="2400" i="1" dirty="0" err="1" smtClean="0">
                <a:solidFill>
                  <a:srgbClr val="FF0000"/>
                </a:solidFill>
                <a:latin typeface="Candara" panose="020E0502030303020204" pitchFamily="34" charset="0"/>
              </a:rPr>
              <a:t>hextet</a:t>
            </a:r>
            <a:r>
              <a:rPr lang="en-MY" sz="2400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) </a:t>
            </a:r>
            <a:r>
              <a:rPr lang="en-MY" sz="2400" dirty="0" smtClean="0">
                <a:latin typeface="Candara" panose="020E0502030303020204" pitchFamily="34" charset="0"/>
              </a:rPr>
              <a:t>and each </a:t>
            </a:r>
            <a:r>
              <a:rPr lang="en-MY" sz="2400" dirty="0" err="1" smtClean="0">
                <a:latin typeface="Candara" panose="020E0502030303020204" pitchFamily="34" charset="0"/>
              </a:rPr>
              <a:t>hextet</a:t>
            </a:r>
            <a:r>
              <a:rPr lang="en-MY" sz="2400" dirty="0" smtClean="0">
                <a:latin typeface="Candara" panose="020E0502030303020204" pitchFamily="34" charset="0"/>
              </a:rPr>
              <a:t> stores </a:t>
            </a:r>
            <a:r>
              <a:rPr lang="en-MY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4 hex digits </a:t>
            </a:r>
            <a:r>
              <a:rPr lang="en-MY" sz="2400" dirty="0" smtClean="0">
                <a:latin typeface="Candara" panose="020E0502030303020204" pitchFamily="34" charset="0"/>
              </a:rPr>
              <a:t>with the </a:t>
            </a:r>
            <a:r>
              <a:rPr lang="en-MY" sz="2400" dirty="0" smtClean="0">
                <a:solidFill>
                  <a:srgbClr val="00B050"/>
                </a:solidFill>
                <a:latin typeface="Candara" panose="020E0502030303020204" pitchFamily="34" charset="0"/>
              </a:rPr>
              <a:t>hexadecimal</a:t>
            </a:r>
            <a:r>
              <a:rPr lang="en-MY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r>
              <a:rPr lang="en-MY" sz="2400" dirty="0" smtClean="0">
                <a:latin typeface="Candara" panose="020E0502030303020204" pitchFamily="34" charset="0"/>
              </a:rPr>
              <a:t>value between </a:t>
            </a:r>
            <a:r>
              <a:rPr lang="en-MY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0000 and FFFF</a:t>
            </a:r>
            <a:r>
              <a:rPr lang="en-MY" sz="2400" dirty="0" smtClean="0">
                <a:latin typeface="Candara" panose="020E0502030303020204" pitchFamily="34" charset="0"/>
              </a:rPr>
              <a:t>.</a:t>
            </a:r>
          </a:p>
          <a:p>
            <a:pPr marL="463550" indent="-463550" algn="just">
              <a:buBlip>
                <a:blip r:embed="rId3"/>
              </a:buBlip>
            </a:pPr>
            <a:endParaRPr lang="en-MY" sz="2400" dirty="0">
              <a:latin typeface="Candara" panose="020E0502030303020204" pitchFamily="34" charset="0"/>
            </a:endParaRPr>
          </a:p>
          <a:p>
            <a:pPr marL="463550" indent="-463550" algn="just">
              <a:buBlip>
                <a:blip r:embed="rId3"/>
              </a:buBlip>
            </a:pPr>
            <a:r>
              <a:rPr lang="en-MY" sz="2400" dirty="0" err="1" smtClean="0">
                <a:latin typeface="Candara" panose="020E0502030303020204" pitchFamily="34" charset="0"/>
              </a:rPr>
              <a:t>Eg</a:t>
            </a:r>
            <a:r>
              <a:rPr lang="en-MY" sz="2400" dirty="0" smtClean="0">
                <a:latin typeface="Candara" panose="020E0502030303020204" pitchFamily="34" charset="0"/>
              </a:rPr>
              <a:t>. </a:t>
            </a:r>
            <a:r>
              <a:rPr lang="en-US" sz="2400" dirty="0" smtClean="0">
                <a:latin typeface="Candara" panose="020E0502030303020204" pitchFamily="34" charset="0"/>
              </a:rPr>
              <a:t>2001 : db8 : 3333 : 4444 : CCCC : DDDD : EEEE : FFFF</a:t>
            </a:r>
          </a:p>
          <a:p>
            <a:endParaRPr lang="en-US" sz="2800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14422"/>
            <a:ext cx="892971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traight Arrow Connector 3"/>
          <p:cNvCxnSpPr/>
          <p:nvPr/>
        </p:nvCxnSpPr>
        <p:spPr>
          <a:xfrm>
            <a:off x="-381000" y="2514600"/>
            <a:ext cx="685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-342900" y="4800600"/>
            <a:ext cx="685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73229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Characteristics of Internet Protocol (IP)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pPr marL="624205" indent="-514350">
              <a:buAutoNum type="arabicPeriod"/>
            </a:pPr>
            <a:r>
              <a:rPr lang="en-US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Connectionless</a:t>
            </a:r>
          </a:p>
          <a:p>
            <a:pPr marL="624205" indent="-514350">
              <a:buAutoNum type="arabicPeriod"/>
            </a:pPr>
            <a:endParaRPr lang="en-US" i="1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624205" indent="-514350">
              <a:buAutoNum type="arabicPeriod"/>
            </a:pPr>
            <a:r>
              <a:rPr lang="en-US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Use “Best Effort” service</a:t>
            </a:r>
          </a:p>
          <a:p>
            <a:pPr marL="624205" indent="-514350">
              <a:buAutoNum type="arabicPeriod"/>
            </a:pPr>
            <a:endParaRPr lang="en-US" i="1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624205" indent="-514350">
              <a:buAutoNum type="arabicPeriod"/>
            </a:pPr>
            <a:r>
              <a:rPr lang="en-US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Media Independent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	Connectionless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75" y="2057400"/>
            <a:ext cx="8229600" cy="4325112"/>
          </a:xfrm>
        </p:spPr>
        <p:txBody>
          <a:bodyPr>
            <a:noAutofit/>
          </a:bodyPr>
          <a:lstStyle/>
          <a:p>
            <a:pPr marL="463550" indent="-463550" algn="just">
              <a:buBlip>
                <a:blip r:embed="rId3"/>
              </a:buBlip>
            </a:pP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No communication session </a:t>
            </a:r>
            <a:r>
              <a:rPr lang="en-US" dirty="0" smtClean="0">
                <a:latin typeface="Candara" panose="020E0502030303020204" pitchFamily="34" charset="0"/>
              </a:rPr>
              <a:t>is established prior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(before) to the data transmission</a:t>
            </a:r>
          </a:p>
          <a:p>
            <a:pPr marL="463550" indent="-463550" algn="just">
              <a:buBlip>
                <a:blip r:embed="rId3"/>
              </a:buBlip>
            </a:pPr>
            <a:endParaRPr lang="en-US" dirty="0">
              <a:latin typeface="Candara" panose="020E0502030303020204" pitchFamily="34" charset="0"/>
            </a:endParaRPr>
          </a:p>
          <a:p>
            <a:pPr marL="463550" indent="-463550" algn="just">
              <a:buBlip>
                <a:blip r:embed="rId3"/>
              </a:buBlip>
            </a:pPr>
            <a:r>
              <a:rPr lang="en-US" dirty="0">
                <a:latin typeface="Candara" panose="020E0502030303020204" pitchFamily="34" charset="0"/>
              </a:rPr>
              <a:t>This process greatly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reduces the overhead </a:t>
            </a:r>
            <a:r>
              <a:rPr lang="en-US" dirty="0">
                <a:latin typeface="Candara" panose="020E0502030303020204" pitchFamily="34" charset="0"/>
              </a:rPr>
              <a:t>of </a:t>
            </a:r>
            <a:r>
              <a:rPr lang="en-US" dirty="0" smtClean="0">
                <a:latin typeface="Candara" panose="020E0502030303020204" pitchFamily="34" charset="0"/>
              </a:rPr>
              <a:t>IP.</a:t>
            </a:r>
          </a:p>
          <a:p>
            <a:pPr marL="463550" indent="-463550" algn="just">
              <a:buBlip>
                <a:blip r:embed="rId3"/>
              </a:buBlip>
            </a:pPr>
            <a:endParaRPr lang="en-US" dirty="0">
              <a:latin typeface="Candara" panose="020E0502030303020204" pitchFamily="34" charset="0"/>
            </a:endParaRPr>
          </a:p>
          <a:p>
            <a:pPr marL="463550" indent="-46355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However</a:t>
            </a:r>
            <a:r>
              <a:rPr lang="en-US" dirty="0">
                <a:latin typeface="Candara" panose="020E0502030303020204" pitchFamily="34" charset="0"/>
              </a:rPr>
              <a:t>, with no pre-established </a:t>
            </a:r>
            <a:r>
              <a:rPr lang="en-US" dirty="0" smtClean="0">
                <a:latin typeface="Candara" panose="020E0502030303020204" pitchFamily="34" charset="0"/>
              </a:rPr>
              <a:t>communication session, the sender is </a:t>
            </a:r>
            <a:r>
              <a:rPr lang="en-US" dirty="0">
                <a:latin typeface="Candara" panose="020E0502030303020204" pitchFamily="34" charset="0"/>
              </a:rPr>
              <a:t>unaware whether </a:t>
            </a:r>
            <a:r>
              <a:rPr lang="en-US" dirty="0" smtClean="0">
                <a:latin typeface="Candara" panose="020E0502030303020204" pitchFamily="34" charset="0"/>
              </a:rPr>
              <a:t>the receiver is </a:t>
            </a:r>
            <a:r>
              <a:rPr lang="en-US" dirty="0">
                <a:latin typeface="Candara" panose="020E0502030303020204" pitchFamily="34" charset="0"/>
              </a:rPr>
              <a:t>present and </a:t>
            </a:r>
            <a:r>
              <a:rPr lang="en-US" dirty="0" smtClean="0">
                <a:latin typeface="Candara" panose="020E0502030303020204" pitchFamily="34" charset="0"/>
              </a:rPr>
              <a:t>functional, </a:t>
            </a:r>
            <a:r>
              <a:rPr lang="en-US" dirty="0">
                <a:latin typeface="Candara" panose="020E0502030303020204" pitchFamily="34" charset="0"/>
              </a:rPr>
              <a:t>nor </a:t>
            </a:r>
            <a:r>
              <a:rPr lang="en-US" dirty="0" smtClean="0">
                <a:latin typeface="Candara" panose="020E0502030303020204" pitchFamily="34" charset="0"/>
              </a:rPr>
              <a:t>if </a:t>
            </a:r>
            <a:r>
              <a:rPr lang="en-US" dirty="0">
                <a:latin typeface="Candara" panose="020E0502030303020204" pitchFamily="34" charset="0"/>
              </a:rPr>
              <a:t>the destination receives the </a:t>
            </a:r>
            <a:r>
              <a:rPr lang="en-US" dirty="0" smtClean="0">
                <a:latin typeface="Candara" panose="020E0502030303020204" pitchFamily="34" charset="0"/>
              </a:rPr>
              <a:t>packet.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pv4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559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	Use “Best Effort”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63550" indent="-463550">
              <a:buBlip>
                <a:blip r:embed="rId3"/>
              </a:buBlip>
              <a:defRPr/>
            </a:pPr>
            <a:r>
              <a:rPr lang="en-MY" dirty="0" smtClean="0">
                <a:latin typeface="Candara" panose="020E0502030303020204" pitchFamily="34" charset="0"/>
              </a:rPr>
              <a:t>Unreliable delivery </a:t>
            </a:r>
          </a:p>
          <a:p>
            <a:pPr marL="756285" lvl="1" indent="-463550">
              <a:buFont typeface="Wingdings" panose="05000000000000000000" pitchFamily="2" charset="2"/>
              <a:buChar char="Ø"/>
              <a:defRPr/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does not provide any guarantees 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that data is delivered properly (</a:t>
            </a:r>
            <a:r>
              <a:rPr lang="en-MY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ie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. packets may lost or out-of-sequence) </a:t>
            </a:r>
          </a:p>
          <a:p>
            <a:pPr marL="756285" lvl="1" indent="-463550">
              <a:buFont typeface="Wingdings" panose="05000000000000000000" pitchFamily="2" charset="2"/>
              <a:buChar char="Ø"/>
              <a:defRPr/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does not provide any special features 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that recover lost or corrupted packets.</a:t>
            </a:r>
            <a:endParaRPr lang="en-US" i="1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defRPr/>
            </a:pPr>
            <a:endParaRPr lang="en-US" i="1" dirty="0" smtClean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  <a:defRPr/>
            </a:pPr>
            <a:r>
              <a:rPr lang="en-US" dirty="0" smtClean="0">
                <a:latin typeface="Candara" panose="020E0502030303020204" pitchFamily="34" charset="0"/>
              </a:rPr>
              <a:t>Since IP does not</a:t>
            </a:r>
            <a:r>
              <a:rPr lang="en-US" i="1" dirty="0" smtClean="0">
                <a:latin typeface="Candara" panose="020E0502030303020204" pitchFamily="34" charset="0"/>
              </a:rPr>
              <a:t> manage reliability</a:t>
            </a:r>
            <a:r>
              <a:rPr lang="en-US" dirty="0" smtClean="0">
                <a:latin typeface="Candara" panose="020E0502030303020204" pitchFamily="34" charset="0"/>
              </a:rPr>
              <a:t>, IP is allowed to function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very efficiently </a:t>
            </a:r>
            <a:r>
              <a:rPr lang="en-US" dirty="0" smtClean="0">
                <a:latin typeface="Candara" panose="020E0502030303020204" pitchFamily="34" charset="0"/>
              </a:rPr>
              <a:t>at the Network Layer </a:t>
            </a:r>
            <a:r>
              <a:rPr lang="en-US" dirty="0" smtClean="0">
                <a:latin typeface="Candara" panose="020E0502030303020204" pitchFamily="34" charset="0"/>
                <a:sym typeface="Wingdings" panose="05000000000000000000" pitchFamily="2" charset="2"/>
              </a:rPr>
              <a:t> minimal burden</a:t>
            </a:r>
            <a:endParaRPr lang="en-US" dirty="0" smtClean="0">
              <a:latin typeface="Candara" panose="020E0502030303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762000"/>
            <a:ext cx="8715375" cy="578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Oval 1"/>
          <p:cNvSpPr/>
          <p:nvPr/>
        </p:nvSpPr>
        <p:spPr>
          <a:xfrm>
            <a:off x="5562600" y="5029200"/>
            <a:ext cx="2057400" cy="609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52600" y="5715000"/>
            <a:ext cx="1676400" cy="609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57400" y="5013960"/>
            <a:ext cx="2057400" cy="609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ipv4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79121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	Media Independent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Blip>
                <a:blip r:embed="rId4"/>
              </a:buBlip>
              <a:defRPr/>
            </a:pPr>
            <a:r>
              <a:rPr lang="en-US" sz="2400" dirty="0" smtClean="0">
                <a:latin typeface="Candara" panose="020E0502030303020204" pitchFamily="34" charset="0"/>
              </a:rPr>
              <a:t>Not concerned with the </a:t>
            </a:r>
            <a:r>
              <a:rPr lang="en-US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physical medium </a:t>
            </a:r>
            <a:r>
              <a:rPr lang="en-US" sz="2400" dirty="0" smtClean="0">
                <a:latin typeface="Candara" panose="020E0502030303020204" pitchFamily="34" charset="0"/>
              </a:rPr>
              <a:t>that data used to transmit</a:t>
            </a:r>
          </a:p>
          <a:p>
            <a:pPr marL="463550" indent="-463550">
              <a:buBlip>
                <a:blip r:embed="rId4"/>
              </a:buBlip>
              <a:defRPr/>
            </a:pPr>
            <a:endParaRPr lang="en-US" sz="2400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4"/>
              </a:buBlip>
              <a:defRPr/>
            </a:pPr>
            <a:r>
              <a:rPr lang="en-MY" sz="2400" dirty="0">
                <a:latin typeface="Candara" panose="020E0502030303020204" pitchFamily="34" charset="0"/>
              </a:rPr>
              <a:t>T</a:t>
            </a:r>
            <a:r>
              <a:rPr lang="en-MY" sz="2400" dirty="0" smtClean="0">
                <a:latin typeface="Candara" panose="020E0502030303020204" pitchFamily="34" charset="0"/>
              </a:rPr>
              <a:t>he transport of IP packets is not limited to any particular medium.</a:t>
            </a:r>
            <a:endParaRPr lang="en-US" sz="2400" dirty="0" smtClean="0">
              <a:latin typeface="Candara" panose="020E0502030303020204" pitchFamily="34" charset="0"/>
            </a:endParaRPr>
          </a:p>
          <a:p>
            <a:pPr>
              <a:defRPr/>
            </a:pPr>
            <a:endParaRPr lang="en-US" dirty="0" smtClean="0">
              <a:latin typeface="Candara" panose="020E0502030303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76397"/>
            <a:ext cx="8229600" cy="4325112"/>
          </a:xfrm>
        </p:spPr>
        <p:txBody>
          <a:bodyPr>
            <a:normAutofit fontScale="85000" lnSpcReduction="20000"/>
          </a:bodyPr>
          <a:lstStyle/>
          <a:p>
            <a:pPr marL="463550" indent="-463550" algn="just">
              <a:buBlip>
                <a:blip r:embed="rId3"/>
              </a:buBlip>
              <a:defRPr/>
            </a:pPr>
            <a:r>
              <a:rPr lang="en-US" dirty="0" smtClean="0">
                <a:latin typeface="Candara" panose="020E0502030303020204" pitchFamily="34" charset="0"/>
              </a:rPr>
              <a:t>But, it is concern with the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max size of the packet (in byte) </a:t>
            </a:r>
            <a:r>
              <a:rPr lang="en-US" dirty="0" smtClean="0">
                <a:latin typeface="Candara" panose="020E0502030303020204" pitchFamily="34" charset="0"/>
              </a:rPr>
              <a:t>that each media (network) can send </a:t>
            </a:r>
            <a:r>
              <a:rPr lang="en-US" dirty="0" smtClean="0">
                <a:latin typeface="Candara" panose="020E0502030303020204" pitchFamily="34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latin typeface="Candara" panose="020E0502030303020204" pitchFamily="34" charset="0"/>
              </a:rPr>
              <a:t/>
            </a:r>
            <a:br>
              <a:rPr lang="en-US" dirty="0" smtClean="0">
                <a:latin typeface="Candara" panose="020E0502030303020204" pitchFamily="34" charset="0"/>
              </a:rPr>
            </a:b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Maximum Transmission Unit (MTU)</a:t>
            </a:r>
          </a:p>
          <a:p>
            <a:pPr marL="463550" indent="-463550" algn="just">
              <a:buBlip>
                <a:blip r:embed="rId3"/>
              </a:buBlip>
              <a:defRPr/>
            </a:pPr>
            <a:endParaRPr lang="en-US" dirty="0" smtClean="0"/>
          </a:p>
          <a:p>
            <a:pPr marL="463550" indent="-463550" algn="just">
              <a:buBlip>
                <a:blip r:embed="rId3"/>
              </a:buBlip>
              <a:defRPr/>
            </a:pPr>
            <a:r>
              <a:rPr lang="en-US" dirty="0" smtClean="0">
                <a:latin typeface="Candara" panose="020E0502030303020204" pitchFamily="34" charset="0"/>
              </a:rPr>
              <a:t>Different media (network) has different MTU. </a:t>
            </a:r>
          </a:p>
          <a:p>
            <a:pPr marL="463550" indent="-463550" algn="just">
              <a:buBlip>
                <a:blip r:embed="rId3"/>
              </a:buBlip>
              <a:defRPr/>
            </a:pPr>
            <a:endParaRPr lang="en-US" dirty="0">
              <a:latin typeface="Candara" panose="020E0502030303020204" pitchFamily="34" charset="0"/>
            </a:endParaRPr>
          </a:p>
          <a:p>
            <a:pPr marL="463550" indent="-463550" algn="just">
              <a:buBlip>
                <a:blip r:embed="rId3"/>
              </a:buBlip>
              <a:defRPr/>
            </a:pPr>
            <a:r>
              <a:rPr lang="en-US" dirty="0">
                <a:latin typeface="Candara" panose="020E0502030303020204" pitchFamily="34" charset="0"/>
              </a:rPr>
              <a:t>Any messages larger than the MTU are divided into smaller packets before being sent.</a:t>
            </a:r>
            <a:endParaRPr lang="en-US" i="1" dirty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0" indent="0" algn="just">
              <a:buNone/>
              <a:defRPr/>
            </a:pP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463550" indent="-463550" algn="just">
              <a:buBlip>
                <a:blip r:embed="rId3"/>
              </a:buBlip>
              <a:defRPr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When packet moves from one media (</a:t>
            </a:r>
            <a:r>
              <a:rPr lang="en-US" i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which is of higher MTU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) to another (</a:t>
            </a:r>
            <a:r>
              <a:rPr lang="en-US" i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which is of lower MTU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), the intermediary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router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will need to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split up a packet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to a smaller MTU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fragmentation</a:t>
            </a:r>
            <a:endParaRPr lang="en-US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algn="just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lvl="1" indent="0">
              <a:buNone/>
            </a:pP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6.1  Network Layer Protocols</a:t>
            </a:r>
          </a:p>
          <a:p>
            <a:pPr marL="411480" lvl="1" indent="0">
              <a:buNone/>
            </a:pPr>
            <a:endParaRPr lang="en-US" sz="28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411480" lvl="1" indent="0">
              <a:buNone/>
            </a:pP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6.2  Routing</a:t>
            </a:r>
          </a:p>
          <a:p>
            <a:pPr marL="411480" lvl="1" indent="0">
              <a:buNone/>
            </a:pPr>
            <a:endParaRPr lang="en-US" sz="28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411480" lvl="1" indent="0">
              <a:buNone/>
            </a:pP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6.3  Routers</a:t>
            </a:r>
          </a:p>
          <a:p>
            <a:pPr>
              <a:buNone/>
            </a:pPr>
            <a:endParaRPr lang="en-MY" dirty="0" smtClean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Candara" panose="020E0502030303020204" pitchFamily="34" charset="0"/>
              </a:rPr>
              <a:t>Copper Ethernet:  MTU = 1,518 bytes</a:t>
            </a:r>
          </a:p>
          <a:p>
            <a:pPr>
              <a:defRPr/>
            </a:pPr>
            <a:endParaRPr lang="en-US" dirty="0" smtClean="0">
              <a:latin typeface="Candara" panose="020E0502030303020204" pitchFamily="34" charset="0"/>
            </a:endParaRPr>
          </a:p>
          <a:p>
            <a:pPr>
              <a:defRPr/>
            </a:pPr>
            <a:r>
              <a:rPr lang="en-US" dirty="0" smtClean="0">
                <a:latin typeface="Candara" panose="020E0502030303020204" pitchFamily="34" charset="0"/>
              </a:rPr>
              <a:t>Copper Serial:  Frame Relay MTU = 512 bytes</a:t>
            </a:r>
          </a:p>
          <a:p>
            <a:pPr>
              <a:defRPr/>
            </a:pPr>
            <a:endParaRPr lang="en-US" dirty="0" smtClean="0">
              <a:latin typeface="Candara" panose="020E0502030303020204" pitchFamily="34" charset="0"/>
            </a:endParaRPr>
          </a:p>
          <a:p>
            <a:pPr>
              <a:defRPr/>
            </a:pPr>
            <a:r>
              <a:rPr lang="en-US" dirty="0" smtClean="0">
                <a:latin typeface="Candara" panose="020E0502030303020204" pitchFamily="34" charset="0"/>
              </a:rPr>
              <a:t>Optical Fiber:   ATM MTU = 17,966 bytes</a:t>
            </a:r>
          </a:p>
          <a:p>
            <a:pPr>
              <a:defRPr/>
            </a:pPr>
            <a:endParaRPr lang="en-US" dirty="0" smtClean="0">
              <a:latin typeface="Candara" panose="020E0502030303020204" pitchFamily="34" charset="0"/>
            </a:endParaRPr>
          </a:p>
          <a:p>
            <a:pPr>
              <a:defRPr/>
            </a:pPr>
            <a:r>
              <a:rPr lang="en-US" dirty="0" smtClean="0">
                <a:latin typeface="Candara" panose="020E0502030303020204" pitchFamily="34" charset="0"/>
              </a:rPr>
              <a:t>Wireless:  802.11 MTU = 2272 bytes.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0" y="2192055"/>
            <a:ext cx="7988300" cy="3441700"/>
            <a:chOff x="609600" y="2362200"/>
            <a:chExt cx="7988300" cy="3441700"/>
          </a:xfrm>
        </p:grpSpPr>
        <p:pic>
          <p:nvPicPr>
            <p:cNvPr id="4" name="Picture 4" descr="ipv40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600" y="2362200"/>
              <a:ext cx="7988300" cy="3441700"/>
            </a:xfrm>
            <a:prstGeom prst="rect">
              <a:avLst/>
            </a:prstGeom>
            <a:blipFill dpi="0" rotWithShape="1">
              <a:blip r:embed="rId3">
                <a:alphaModFix amt="6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371600" y="5334000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1,518 bytes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29000" y="3962400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512 bytes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1875" t="48437" r="8750" b="22656"/>
          <a:stretch>
            <a:fillRect/>
          </a:stretch>
        </p:blipFill>
        <p:spPr bwMode="auto">
          <a:xfrm>
            <a:off x="609600" y="1419691"/>
            <a:ext cx="8106428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72500" t="32812" r="5625" b="51563"/>
          <a:stretch>
            <a:fillRect/>
          </a:stretch>
        </p:blipFill>
        <p:spPr bwMode="auto">
          <a:xfrm>
            <a:off x="714342" y="3921247"/>
            <a:ext cx="2210486" cy="126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l="72500" t="32031" r="5625" b="51563"/>
          <a:stretch>
            <a:fillRect/>
          </a:stretch>
        </p:blipFill>
        <p:spPr bwMode="auto">
          <a:xfrm>
            <a:off x="714342" y="5458291"/>
            <a:ext cx="2210486" cy="132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 l="72500" t="32031" r="5625" b="51563"/>
          <a:stretch>
            <a:fillRect/>
          </a:stretch>
        </p:blipFill>
        <p:spPr bwMode="auto">
          <a:xfrm>
            <a:off x="3609942" y="3858091"/>
            <a:ext cx="2210486" cy="132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 l="72500" t="32031" r="5625" b="51563"/>
          <a:stretch>
            <a:fillRect/>
          </a:stretch>
        </p:blipFill>
        <p:spPr bwMode="auto">
          <a:xfrm>
            <a:off x="3609942" y="5458291"/>
            <a:ext cx="2210486" cy="132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 l="72500" t="32031" r="5625" b="51563"/>
          <a:stretch>
            <a:fillRect/>
          </a:stretch>
        </p:blipFill>
        <p:spPr bwMode="auto">
          <a:xfrm>
            <a:off x="6505542" y="3858091"/>
            <a:ext cx="2210486" cy="132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 l="72500" t="32031" r="5625" b="51563"/>
          <a:stretch>
            <a:fillRect/>
          </a:stretch>
        </p:blipFill>
        <p:spPr bwMode="auto">
          <a:xfrm>
            <a:off x="6505542" y="5458291"/>
            <a:ext cx="2210486" cy="132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flipV="1">
            <a:off x="914400" y="2676457"/>
            <a:ext cx="1202152" cy="145735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316610" y="2872249"/>
            <a:ext cx="1519647" cy="286913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36257" y="2676457"/>
            <a:ext cx="747756" cy="1457353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823966" y="2679694"/>
            <a:ext cx="1973280" cy="1454115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14400" y="2732254"/>
            <a:ext cx="6096000" cy="2895599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53733" y="2732254"/>
            <a:ext cx="348313" cy="2956573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70755" y="365248"/>
            <a:ext cx="8229600" cy="1066800"/>
          </a:xfrm>
        </p:spPr>
        <p:txBody>
          <a:bodyPr/>
          <a:lstStyle/>
          <a:p>
            <a:r>
              <a:rPr lang="en-US" dirty="0" smtClean="0"/>
              <a:t>Review Question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Encapsulation in Network Layer</a:t>
            </a:r>
            <a:endParaRPr lang="en-US" dirty="0"/>
          </a:p>
        </p:txBody>
      </p:sp>
      <p:pic>
        <p:nvPicPr>
          <p:cNvPr id="4" name="Picture 9" descr="ipv40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4635"/>
            <a:ext cx="77724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867400" y="2667000"/>
            <a:ext cx="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161767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dirty="0" smtClean="0">
                <a:latin typeface="Candara" panose="020E0502030303020204" pitchFamily="34" charset="0"/>
              </a:rPr>
              <a:t>The Transport Layer segment is encapsulated with </a:t>
            </a:r>
            <a:r>
              <a:rPr lang="en-MY" sz="2400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IP Header </a:t>
            </a:r>
            <a:r>
              <a:rPr lang="en-MY" sz="2400" dirty="0" smtClean="0">
                <a:latin typeface="Candara" panose="020E0502030303020204" pitchFamily="34" charset="0"/>
              </a:rPr>
              <a:t>at the network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47389" y="5945137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MY" sz="2400" b="1" i="1" dirty="0" smtClean="0">
                <a:solidFill>
                  <a:srgbClr val="00B05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Packet</a:t>
            </a:r>
            <a:r>
              <a:rPr lang="en-MY" sz="2400" dirty="0" smtClean="0">
                <a:latin typeface="Candara" panose="020E0502030303020204" pitchFamily="34" charset="0"/>
              </a:rPr>
              <a:t> 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6.1.2  IPv4 Packet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49424"/>
            <a:ext cx="8382000" cy="4325112"/>
          </a:xfrm>
        </p:spPr>
        <p:txBody>
          <a:bodyPr/>
          <a:lstStyle/>
          <a:p>
            <a:pPr marL="109855" indent="0">
              <a:buNone/>
            </a:pPr>
            <a:r>
              <a:rPr lang="en-MY" dirty="0" smtClean="0">
                <a:latin typeface="Candara" panose="020E0502030303020204" pitchFamily="34" charset="0"/>
              </a:rPr>
              <a:t>An IPv4 packet has two parts:</a:t>
            </a:r>
          </a:p>
          <a:p>
            <a:pPr marL="109855" indent="0">
              <a:buNone/>
            </a:pPr>
            <a:endParaRPr lang="en-MY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463550" indent="-463550">
              <a:buBlip>
                <a:blip r:embed="rId2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IP Header </a:t>
            </a:r>
            <a:r>
              <a:rPr lang="en-MY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- 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Identifies the packet characteristics.</a:t>
            </a:r>
          </a:p>
          <a:p>
            <a:pPr marL="463550" indent="-463550">
              <a:buBlip>
                <a:blip r:embed="rId2"/>
              </a:buBlip>
            </a:pPr>
            <a:endParaRPr lang="en-MY" b="1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2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Payload</a:t>
            </a:r>
            <a:r>
              <a:rPr lang="en-MY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- 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Contains the Layer 4 segment information and the actual data.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0" y="3200400"/>
            <a:ext cx="6934199" cy="1066800"/>
            <a:chOff x="762000" y="3200400"/>
            <a:chExt cx="6934199" cy="1066800"/>
          </a:xfrm>
        </p:grpSpPr>
        <p:sp>
          <p:nvSpPr>
            <p:cNvPr id="4" name="Rectangle 3"/>
            <p:cNvSpPr/>
            <p:nvPr/>
          </p:nvSpPr>
          <p:spPr>
            <a:xfrm>
              <a:off x="762000" y="3200400"/>
              <a:ext cx="2209800" cy="1066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IP Header</a:t>
              </a:r>
              <a:endParaRPr lang="en-US" sz="28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71800" y="3200400"/>
              <a:ext cx="4724399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Payload</a:t>
              </a:r>
              <a:endParaRPr lang="en-US" sz="2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3236651" y="4996190"/>
            <a:ext cx="20649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IPv4 Packet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7200" y="1363357"/>
            <a:ext cx="8226468" cy="5458924"/>
            <a:chOff x="457200" y="1363357"/>
            <a:chExt cx="8226468" cy="545892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2016919"/>
              <a:ext cx="8226468" cy="4805362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H="1">
              <a:off x="704589" y="1379766"/>
              <a:ext cx="4449349" cy="1266357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48400" y="1363357"/>
              <a:ext cx="1143000" cy="1303643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9851"/>
            <a:ext cx="8229600" cy="1066800"/>
          </a:xfrm>
        </p:spPr>
        <p:txBody>
          <a:bodyPr/>
          <a:lstStyle/>
          <a:p>
            <a:r>
              <a:rPr lang="en-US" dirty="0" smtClean="0"/>
              <a:t>IPv4 Header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4589" y="2646123"/>
            <a:ext cx="819411" cy="108767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62200" y="2618461"/>
            <a:ext cx="1676400" cy="1143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4923" y="4326991"/>
            <a:ext cx="1697277" cy="457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88295" y="4326991"/>
            <a:ext cx="1650305" cy="457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4923" y="4784191"/>
            <a:ext cx="6726477" cy="533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8055" y="5334000"/>
            <a:ext cx="6723345" cy="620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871563" y="3945991"/>
            <a:ext cx="8382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938" y="838200"/>
            <a:ext cx="3529730" cy="541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63550" indent="-463550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Significant fields in the IPv4 header include:</a:t>
            </a:r>
          </a:p>
          <a:p>
            <a:pPr marL="463550" indent="-463550">
              <a:buBlip>
                <a:blip r:embed="rId3"/>
              </a:buBlip>
            </a:pPr>
            <a:endParaRPr lang="en-MY" i="1" dirty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Version</a:t>
            </a:r>
            <a:r>
              <a:rPr lang="en-MY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- 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Identify the IP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packet version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. (IPv4 is always set to 0100)</a:t>
            </a:r>
          </a:p>
          <a:p>
            <a:pPr marL="756285" lvl="1" indent="-463550">
              <a:buBlip>
                <a:blip r:embed="rId3"/>
              </a:buBlip>
            </a:pPr>
            <a:endParaRPr lang="en-MY" b="1" i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Differentiated Services (DS)</a:t>
            </a:r>
            <a:r>
              <a:rPr lang="en-MY" dirty="0" smtClean="0">
                <a:solidFill>
                  <a:srgbClr val="00B050"/>
                </a:solidFill>
                <a:latin typeface="Candara" panose="020E0502030303020204" pitchFamily="34" charset="0"/>
              </a:rPr>
              <a:t>  </a:t>
            </a:r>
            <a:r>
              <a:rPr lang="en-MY" b="1" dirty="0" smtClean="0">
                <a:latin typeface="Candara" panose="020E0502030303020204" pitchFamily="34" charset="0"/>
              </a:rPr>
              <a:t>- 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Used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in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classification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purpose and 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determine the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priority</a:t>
            </a:r>
            <a:r>
              <a:rPr lang="en-MY" dirty="0" smtClean="0">
                <a:latin typeface="Candara" panose="020E0502030303020204" pitchFamily="34" charset="0"/>
              </a:rPr>
              <a:t> 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of each packet and services to apply </a:t>
            </a:r>
          </a:p>
          <a:p>
            <a:pPr marL="756285" lvl="1" indent="-463550">
              <a:buBlip>
                <a:blip r:embed="rId3"/>
              </a:buBlip>
            </a:pPr>
            <a:endParaRPr lang="en-MY" b="1" i="1" dirty="0"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Time-to-Live (TTL)</a:t>
            </a:r>
            <a:r>
              <a:rPr lang="en-MY" dirty="0" smtClean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MY" b="1" dirty="0" smtClean="0">
                <a:latin typeface="Candara" panose="020E0502030303020204" pitchFamily="34" charset="0"/>
              </a:rPr>
              <a:t>- 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Used to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limit the lifetime 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of a packet to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prevent infinity hop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. Commonly referred to as</a:t>
            </a:r>
            <a:r>
              <a:rPr lang="en-MY" dirty="0" smtClean="0">
                <a:latin typeface="Candara" panose="020E0502030303020204" pitchFamily="34" charset="0"/>
              </a:rPr>
              <a:t>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hop count</a:t>
            </a:r>
            <a:r>
              <a:rPr lang="en-MY" dirty="0" smtClean="0">
                <a:solidFill>
                  <a:srgbClr val="006666"/>
                </a:solidFill>
                <a:latin typeface="Candara" panose="020E0502030303020204" pitchFamily="34" charset="0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0850">
              <a:buBlip>
                <a:blip r:embed="rId2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Protocol</a:t>
            </a:r>
            <a:r>
              <a:rPr lang="en-MY" b="1" dirty="0" smtClean="0">
                <a:latin typeface="Candara" panose="020E0502030303020204" pitchFamily="34" charset="0"/>
              </a:rPr>
              <a:t> </a:t>
            </a:r>
            <a:r>
              <a:rPr lang="en-MY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- 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indicates the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data payload type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 that the packet is carrying, which enables the network layer to pass the data to the appropriate</a:t>
            </a:r>
            <a:r>
              <a:rPr lang="en-MY" dirty="0" smtClean="0">
                <a:latin typeface="Candara" panose="020E0502030303020204" pitchFamily="34" charset="0"/>
              </a:rPr>
              <a:t>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upper-layer protocol</a:t>
            </a:r>
            <a:r>
              <a:rPr lang="en-MY" dirty="0" smtClean="0">
                <a:latin typeface="Candara" panose="020E0502030303020204" pitchFamily="34" charset="0"/>
              </a:rPr>
              <a:t>. </a:t>
            </a:r>
            <a:r>
              <a:rPr lang="en-MY" i="1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Eg</a:t>
            </a:r>
            <a:r>
              <a:rPr lang="en-MY" i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. ICMP, TCP, and UDP.</a:t>
            </a:r>
          </a:p>
          <a:p>
            <a:pPr marL="914400" lvl="1" indent="-450850">
              <a:buBlip>
                <a:blip r:embed="rId2"/>
              </a:buBlip>
            </a:pPr>
            <a:endParaRPr lang="en-MY" i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914400" lvl="1" indent="-450850">
              <a:buBlip>
                <a:blip r:embed="rId2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Source IP Address </a:t>
            </a:r>
            <a:r>
              <a:rPr lang="en-MY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- 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Represents the source IP address of the packet.</a:t>
            </a:r>
          </a:p>
          <a:p>
            <a:pPr marL="914400" lvl="1" indent="-450850">
              <a:buBlip>
                <a:blip r:embed="rId2"/>
              </a:buBlip>
            </a:pPr>
            <a:endParaRPr lang="en-MY" i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914400" lvl="1" indent="-450850">
              <a:buBlip>
                <a:blip r:embed="rId2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Destination IP Address</a:t>
            </a:r>
            <a:r>
              <a:rPr lang="en-MY" b="1" i="1" dirty="0" smtClean="0">
                <a:latin typeface="Candara" panose="020E0502030303020204" pitchFamily="34" charset="0"/>
              </a:rPr>
              <a:t> </a:t>
            </a:r>
            <a:r>
              <a:rPr lang="en-MY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- 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Represents the destination IP address of the packet.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IPv4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Blip>
                <a:blip r:embed="rId3"/>
              </a:buBlip>
            </a:pPr>
            <a:r>
              <a:rPr lang="en-US" u="sng" dirty="0">
                <a:latin typeface="Candara" panose="020E0502030303020204" pitchFamily="34" charset="0"/>
              </a:rPr>
              <a:t>IP Address </a:t>
            </a:r>
            <a:r>
              <a:rPr lang="en-US" u="sng" dirty="0" smtClean="0">
                <a:latin typeface="Candara" panose="020E0502030303020204" pitchFamily="34" charset="0"/>
              </a:rPr>
              <a:t>depletion</a:t>
            </a:r>
          </a:p>
          <a:p>
            <a:pPr marL="807085" lvl="1" indent="-5143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IPv4 has a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limited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number of unique public IPv4 addresses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available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and are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using up.</a:t>
            </a:r>
          </a:p>
          <a:p>
            <a:pPr marL="292735" lvl="1" indent="0">
              <a:buNone/>
            </a:pPr>
            <a:endParaRPr lang="en-US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514350" indent="-514350">
              <a:buBlip>
                <a:blip r:embed="rId3"/>
              </a:buBlip>
            </a:pPr>
            <a:r>
              <a:rPr lang="en-US" u="sng" dirty="0" smtClean="0">
                <a:latin typeface="Candara" panose="020E0502030303020204" pitchFamily="34" charset="0"/>
              </a:rPr>
              <a:t>Internet routing table expansion</a:t>
            </a:r>
          </a:p>
          <a:p>
            <a:pPr marL="807085" lvl="1" indent="-514350">
              <a:buFont typeface="Wingdings" panose="05000000000000000000" pitchFamily="2" charset="2"/>
              <a:buChar char="Ø"/>
            </a:pPr>
            <a:r>
              <a:rPr lang="en-CA" altLang="en-US" dirty="0">
                <a:solidFill>
                  <a:schemeClr val="tx1"/>
                </a:solidFill>
                <a:latin typeface="Candara" panose="020E0502030303020204" pitchFamily="34" charset="0"/>
              </a:rPr>
              <a:t>As more devices and servers are connected to the network, more routes are created.  A </a:t>
            </a:r>
            <a:r>
              <a:rPr lang="en-CA" altLang="en-US" dirty="0">
                <a:solidFill>
                  <a:srgbClr val="FF0000"/>
                </a:solidFill>
                <a:latin typeface="Candara" panose="020E0502030303020204" pitchFamily="34" charset="0"/>
              </a:rPr>
              <a:t>large number of routes can slow down a router</a:t>
            </a:r>
            <a:r>
              <a:rPr lang="en-CA" alt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. IPv4 header is not as effective as IPv6</a:t>
            </a:r>
            <a:endParaRPr lang="en-US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Candara" panose="020E0502030303020204" pitchFamily="34" charset="0"/>
            </a:endParaRPr>
          </a:p>
          <a:p>
            <a:pPr marL="514350" indent="-514350">
              <a:buBlip>
                <a:blip r:embed="rId3"/>
              </a:buBlip>
            </a:pPr>
            <a:r>
              <a:rPr lang="en-US" u="sng" dirty="0" smtClean="0">
                <a:latin typeface="Candara" panose="020E0502030303020204" pitchFamily="34" charset="0"/>
              </a:rPr>
              <a:t>Lack </a:t>
            </a:r>
            <a:r>
              <a:rPr lang="en-US" u="sng" dirty="0">
                <a:latin typeface="Candara" panose="020E0502030303020204" pitchFamily="34" charset="0"/>
              </a:rPr>
              <a:t>of end-to-end </a:t>
            </a:r>
            <a:r>
              <a:rPr lang="en-US" u="sng" dirty="0" smtClean="0">
                <a:latin typeface="Candara" panose="020E0502030303020204" pitchFamily="34" charset="0"/>
              </a:rPr>
              <a:t>connectivity</a:t>
            </a:r>
          </a:p>
          <a:p>
            <a:pPr marL="749935" lvl="1" indent="-4572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Devices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share single public IPv4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address (using </a:t>
            </a: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NAT technique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) when connecting to the internet,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his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can be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problematic for technologies that require end-to-end connectivity.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6.1.3  IPv6 Packet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38" y="838200"/>
            <a:ext cx="3529730" cy="54156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57200" y="1379766"/>
            <a:ext cx="7772400" cy="5378809"/>
            <a:chOff x="457200" y="1379766"/>
            <a:chExt cx="7772400" cy="53788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2205625"/>
              <a:ext cx="7772400" cy="455295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cxnSp>
          <p:nvCxnSpPr>
            <p:cNvPr id="5" name="Straight Connector 4"/>
            <p:cNvCxnSpPr/>
            <p:nvPr/>
          </p:nvCxnSpPr>
          <p:spPr>
            <a:xfrm flipH="1">
              <a:off x="990600" y="1379766"/>
              <a:ext cx="4163338" cy="1287234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155238" y="1379766"/>
              <a:ext cx="1236162" cy="1350908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1066800"/>
          </a:xfrm>
        </p:spPr>
        <p:txBody>
          <a:bodyPr/>
          <a:lstStyle/>
          <a:p>
            <a:r>
              <a:rPr lang="en-US" u="sng" dirty="0" smtClean="0"/>
              <a:t>6.1  Network Layer Protocols</a:t>
            </a:r>
            <a:endParaRPr lang="en-US" u="sng" dirty="0"/>
          </a:p>
        </p:txBody>
      </p:sp>
      <p:pic>
        <p:nvPicPr>
          <p:cNvPr id="4" name="Picture 4" descr="over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897693"/>
            <a:ext cx="6324600" cy="45720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447800" y="4648200"/>
            <a:ext cx="2590800" cy="4572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8200" y="4648200"/>
            <a:ext cx="2590800" cy="4572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533400"/>
            <a:ext cx="8229600" cy="1066800"/>
          </a:xfrm>
        </p:spPr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1" y="1618989"/>
            <a:ext cx="8915400" cy="5105400"/>
          </a:xfrm>
        </p:spPr>
        <p:txBody>
          <a:bodyPr>
            <a:normAutofit lnSpcReduction="10000"/>
          </a:bodyPr>
          <a:lstStyle/>
          <a:p>
            <a:pPr marL="463550" indent="-463550">
              <a:buBlip>
                <a:blip r:embed="rId3"/>
              </a:buBlip>
            </a:pPr>
            <a:r>
              <a:rPr lang="en-US" dirty="0">
                <a:latin typeface="Candara" panose="020E0502030303020204" pitchFamily="34" charset="0"/>
              </a:rPr>
              <a:t>The fields in the IPv6 packet header </a:t>
            </a:r>
            <a:r>
              <a:rPr lang="en-US" dirty="0" smtClean="0">
                <a:latin typeface="Candara" panose="020E0502030303020204" pitchFamily="34" charset="0"/>
              </a:rPr>
              <a:t>include:</a:t>
            </a:r>
          </a:p>
          <a:p>
            <a:pPr marL="463550" indent="-463550">
              <a:buBlip>
                <a:blip r:embed="rId3"/>
              </a:buBlip>
            </a:pPr>
            <a:endParaRPr lang="en-US" b="1" dirty="0"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Version</a:t>
            </a:r>
            <a:r>
              <a:rPr lang="en-US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ndara" panose="020E0502030303020204" pitchFamily="34" charset="0"/>
              </a:rPr>
              <a:t>- 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identifies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this as an IP version 6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packet (IPv6 is 0110).</a:t>
            </a:r>
          </a:p>
          <a:p>
            <a:pPr marL="756285" lvl="1" indent="-463550">
              <a:buBlip>
                <a:blip r:embed="rId3"/>
              </a:buBlip>
            </a:pPr>
            <a:endParaRPr lang="en-US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Traffic </a:t>
            </a: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Class </a:t>
            </a:r>
            <a:r>
              <a:rPr lang="en-US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-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E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quivalent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 the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IPv4 Differentiated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Services (DS)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field.</a:t>
            </a:r>
          </a:p>
          <a:p>
            <a:pPr marL="756285" lvl="1" indent="-463550">
              <a:buBlip>
                <a:blip r:embed="rId3"/>
              </a:buBlip>
            </a:pPr>
            <a:endParaRPr lang="en-US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Flow </a:t>
            </a: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Label </a:t>
            </a:r>
            <a:r>
              <a:rPr lang="en-US" b="1" dirty="0">
                <a:solidFill>
                  <a:schemeClr val="tx1"/>
                </a:solidFill>
                <a:latin typeface="Candara" panose="020E0502030303020204" pitchFamily="34" charset="0"/>
              </a:rPr>
              <a:t>- 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used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to indicate a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set of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packets belonging to the same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flow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and should be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handled in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a similar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fashion</a:t>
            </a:r>
          </a:p>
          <a:p>
            <a:pPr marL="756285" lvl="1" indent="-463550">
              <a:buBlip>
                <a:blip r:embed="rId3"/>
              </a:buBlip>
            </a:pPr>
            <a:endParaRPr lang="en-US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Payload </a:t>
            </a: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Length </a:t>
            </a:r>
            <a:r>
              <a:rPr lang="en-US" b="1" dirty="0">
                <a:solidFill>
                  <a:schemeClr val="tx1"/>
                </a:solidFill>
                <a:latin typeface="Candara" panose="020E0502030303020204" pitchFamily="34" charset="0"/>
              </a:rPr>
              <a:t>- 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ndicates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length of the data portion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or payload of the IPv6 packet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Blip>
                <a:blip r:embed="rId3"/>
              </a:buBlip>
            </a:pP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Next Header </a:t>
            </a:r>
            <a:r>
              <a:rPr lang="en-US" b="1" dirty="0" smtClean="0">
                <a:latin typeface="Candara" panose="020E0502030303020204" pitchFamily="34" charset="0"/>
              </a:rPr>
              <a:t>- </a:t>
            </a:r>
            <a:r>
              <a:rPr lang="en-US" dirty="0">
                <a:latin typeface="Candara" panose="020E0502030303020204" pitchFamily="34" charset="0"/>
              </a:rPr>
              <a:t>E</a:t>
            </a:r>
            <a:r>
              <a:rPr lang="en-US" dirty="0" smtClean="0">
                <a:latin typeface="Candara" panose="020E0502030303020204" pitchFamily="34" charset="0"/>
              </a:rPr>
              <a:t>quivalent </a:t>
            </a:r>
            <a:r>
              <a:rPr lang="en-US" dirty="0">
                <a:latin typeface="Candara" panose="020E0502030303020204" pitchFamily="34" charset="0"/>
              </a:rPr>
              <a:t>to the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IPv4 Protocol field</a:t>
            </a:r>
            <a:r>
              <a:rPr lang="en-US" dirty="0">
                <a:latin typeface="Candara" panose="020E0502030303020204" pitchFamily="34" charset="0"/>
              </a:rPr>
              <a:t>. </a:t>
            </a:r>
            <a:endParaRPr lang="en-US" dirty="0" smtClean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</a:pPr>
            <a:endParaRPr lang="en-US" b="1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Hop </a:t>
            </a: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Limit</a:t>
            </a:r>
            <a:r>
              <a:rPr lang="en-US" dirty="0">
                <a:latin typeface="Candara" panose="020E0502030303020204" pitchFamily="34" charset="0"/>
              </a:rPr>
              <a:t> - R</a:t>
            </a:r>
            <a:r>
              <a:rPr lang="en-US" dirty="0" smtClean="0">
                <a:latin typeface="Candara" panose="020E0502030303020204" pitchFamily="34" charset="0"/>
              </a:rPr>
              <a:t>eplaces </a:t>
            </a:r>
            <a:r>
              <a:rPr lang="en-US" dirty="0">
                <a:latin typeface="Candara" panose="020E0502030303020204" pitchFamily="34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IPv4 TTL field</a:t>
            </a:r>
            <a:r>
              <a:rPr lang="en-US" dirty="0">
                <a:latin typeface="Candara" panose="020E0502030303020204" pitchFamily="34" charset="0"/>
              </a:rPr>
              <a:t>. </a:t>
            </a:r>
            <a:endParaRPr lang="en-US" dirty="0" smtClean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</a:pPr>
            <a:endParaRPr lang="en-US" b="1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Source </a:t>
            </a: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Address</a:t>
            </a:r>
            <a:r>
              <a:rPr lang="en-US" b="1" dirty="0">
                <a:latin typeface="Candara" panose="020E0502030303020204" pitchFamily="34" charset="0"/>
              </a:rPr>
              <a:t> - </a:t>
            </a:r>
            <a:r>
              <a:rPr lang="en-US" dirty="0">
                <a:latin typeface="Candara" panose="020E0502030303020204" pitchFamily="34" charset="0"/>
              </a:rPr>
              <a:t>I</a:t>
            </a:r>
            <a:r>
              <a:rPr lang="en-US" dirty="0" smtClean="0">
                <a:latin typeface="Candara" panose="020E0502030303020204" pitchFamily="34" charset="0"/>
              </a:rPr>
              <a:t>dentifies </a:t>
            </a:r>
            <a:r>
              <a:rPr lang="en-US" dirty="0">
                <a:latin typeface="Candara" panose="020E0502030303020204" pitchFamily="34" charset="0"/>
              </a:rPr>
              <a:t>the IPv6 address of the sending </a:t>
            </a:r>
            <a:r>
              <a:rPr lang="en-US" dirty="0" smtClean="0">
                <a:latin typeface="Candara" panose="020E0502030303020204" pitchFamily="34" charset="0"/>
              </a:rPr>
              <a:t>host.</a:t>
            </a:r>
          </a:p>
          <a:p>
            <a:pPr marL="463550" indent="-463550">
              <a:buBlip>
                <a:blip r:embed="rId3"/>
              </a:buBlip>
            </a:pPr>
            <a:endParaRPr lang="en-US" b="1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Destination </a:t>
            </a: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Address</a:t>
            </a:r>
            <a:r>
              <a:rPr lang="en-US" b="1" dirty="0">
                <a:latin typeface="Candara" panose="020E0502030303020204" pitchFamily="34" charset="0"/>
              </a:rPr>
              <a:t> - </a:t>
            </a:r>
            <a:r>
              <a:rPr lang="en-US" dirty="0">
                <a:latin typeface="Candara" panose="020E0502030303020204" pitchFamily="34" charset="0"/>
              </a:rPr>
              <a:t>I</a:t>
            </a:r>
            <a:r>
              <a:rPr lang="en-US" dirty="0" smtClean="0">
                <a:latin typeface="Candara" panose="020E0502030303020204" pitchFamily="34" charset="0"/>
              </a:rPr>
              <a:t>dentifies </a:t>
            </a:r>
            <a:r>
              <a:rPr lang="en-US" dirty="0">
                <a:latin typeface="Candara" panose="020E0502030303020204" pitchFamily="34" charset="0"/>
              </a:rPr>
              <a:t>the IPv6 address of the receiving host.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Advantages of IPv6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534400" cy="5050536"/>
          </a:xfrm>
        </p:spPr>
        <p:txBody>
          <a:bodyPr>
            <a:normAutofit fontScale="92500" lnSpcReduction="10000"/>
          </a:bodyPr>
          <a:lstStyle/>
          <a:p>
            <a:pPr marL="463550" indent="-463550">
              <a:buBlip>
                <a:blip r:embed="rId2"/>
              </a:buBlip>
            </a:pPr>
            <a:r>
              <a:rPr lang="en-US" dirty="0">
                <a:latin typeface="Candara" panose="020E0502030303020204" pitchFamily="34" charset="0"/>
              </a:rPr>
              <a:t>Improvements that IPv6 provides </a:t>
            </a:r>
            <a:r>
              <a:rPr lang="en-US" dirty="0" smtClean="0">
                <a:latin typeface="Candara" panose="020E0502030303020204" pitchFamily="34" charset="0"/>
              </a:rPr>
              <a:t>include:</a:t>
            </a:r>
          </a:p>
          <a:p>
            <a:pPr marL="463550" indent="-463550">
              <a:buBlip>
                <a:blip r:embed="rId2"/>
              </a:buBlip>
            </a:pPr>
            <a:endParaRPr lang="en-US" b="1" dirty="0"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2"/>
              </a:buBlip>
            </a:pPr>
            <a:r>
              <a:rPr lang="en-US" u="sng" dirty="0" smtClean="0">
                <a:solidFill>
                  <a:schemeClr val="tx1"/>
                </a:solidFill>
                <a:latin typeface="Candara" panose="020E0502030303020204" pitchFamily="34" charset="0"/>
              </a:rPr>
              <a:t>Increased </a:t>
            </a:r>
            <a:r>
              <a:rPr lang="en-US" u="sng" dirty="0">
                <a:solidFill>
                  <a:schemeClr val="tx1"/>
                </a:solidFill>
                <a:latin typeface="Candara" panose="020E0502030303020204" pitchFamily="34" charset="0"/>
              </a:rPr>
              <a:t>address </a:t>
            </a:r>
            <a:r>
              <a:rPr lang="en-US" u="sng" dirty="0" smtClean="0">
                <a:solidFill>
                  <a:schemeClr val="tx1"/>
                </a:solidFill>
                <a:latin typeface="Candara" panose="020E0502030303020204" pitchFamily="34" charset="0"/>
              </a:rPr>
              <a:t>space</a:t>
            </a:r>
          </a:p>
          <a:p>
            <a:pPr marL="1021080" lvl="2" indent="-4635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IPv6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addresses are based on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128-bit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hierarchical addressing as opposed to IPv4 with 32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bits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(4 Billions vs 340 Undecillion)</a:t>
            </a:r>
          </a:p>
          <a:p>
            <a:pPr marL="463550" indent="-463550">
              <a:buBlip>
                <a:blip r:embed="rId2"/>
              </a:buBlip>
            </a:pPr>
            <a:endParaRPr lang="en-US" b="1" dirty="0"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2"/>
              </a:buBlip>
            </a:pPr>
            <a:r>
              <a:rPr lang="en-US" u="sng" dirty="0" smtClean="0">
                <a:solidFill>
                  <a:schemeClr val="tx1"/>
                </a:solidFill>
                <a:latin typeface="Candara" panose="020E0502030303020204" pitchFamily="34" charset="0"/>
              </a:rPr>
              <a:t>Improved </a:t>
            </a:r>
            <a:r>
              <a:rPr lang="en-US" u="sng" dirty="0">
                <a:solidFill>
                  <a:schemeClr val="tx1"/>
                </a:solidFill>
                <a:latin typeface="Candara" panose="020E0502030303020204" pitchFamily="34" charset="0"/>
              </a:rPr>
              <a:t>packet </a:t>
            </a:r>
            <a:r>
              <a:rPr lang="en-US" u="sng" dirty="0" smtClean="0">
                <a:solidFill>
                  <a:schemeClr val="tx1"/>
                </a:solidFill>
                <a:latin typeface="Candara" panose="020E0502030303020204" pitchFamily="34" charset="0"/>
              </a:rPr>
              <a:t>handling</a:t>
            </a:r>
            <a:endParaRPr lang="en-US" b="1" u="sng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1021080" lvl="2" indent="-4635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IPv6 header has been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simplified with fewer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fields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(less overhead)</a:t>
            </a:r>
          </a:p>
          <a:p>
            <a:pPr marL="463550" indent="-463550">
              <a:buBlip>
                <a:blip r:embed="rId2"/>
              </a:buBlip>
            </a:pPr>
            <a:endParaRPr lang="en-US" b="1" dirty="0"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2"/>
              </a:buBlip>
            </a:pPr>
            <a:r>
              <a:rPr lang="en-US" u="sng" dirty="0" smtClean="0">
                <a:solidFill>
                  <a:schemeClr val="tx1"/>
                </a:solidFill>
                <a:latin typeface="Candara" panose="020E0502030303020204" pitchFamily="34" charset="0"/>
              </a:rPr>
              <a:t>Eliminates </a:t>
            </a:r>
            <a:r>
              <a:rPr lang="en-US" u="sng" dirty="0">
                <a:solidFill>
                  <a:schemeClr val="tx1"/>
                </a:solidFill>
                <a:latin typeface="Candara" panose="020E0502030303020204" pitchFamily="34" charset="0"/>
              </a:rPr>
              <a:t>the need for NAT </a:t>
            </a:r>
            <a:endParaRPr lang="en-US" b="1" u="sng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1021080" lvl="2" indent="-4635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With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such a large number of public IPv6 addresses,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NAT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between a private IPv4 address and a public IPv4 is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not needed.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6.2  Routing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63550" indent="-463550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If a host sends a packet to a device in the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SAME</a:t>
            </a:r>
            <a:r>
              <a:rPr lang="en-MY" dirty="0" smtClean="0">
                <a:latin typeface="Candara" panose="020E0502030303020204" pitchFamily="34" charset="0"/>
              </a:rPr>
              <a:t> network,  the packet is simply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forwarded to the destination device directly </a:t>
            </a:r>
            <a:r>
              <a:rPr lang="en-US" dirty="0">
                <a:latin typeface="Candara" panose="020E0502030303020204" pitchFamily="34" charset="0"/>
              </a:rPr>
              <a:t>using the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MAC address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MY" i="1" dirty="0" smtClean="0">
                <a:latin typeface="Candara" panose="020E0502030303020204" pitchFamily="34" charset="0"/>
              </a:rPr>
              <a:t>(after referring to its </a:t>
            </a: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Host Routing Table</a:t>
            </a:r>
            <a:r>
              <a:rPr lang="en-MY" i="1" dirty="0" smtClean="0">
                <a:latin typeface="Candara" panose="020E0502030303020204" pitchFamily="34" charset="0"/>
              </a:rPr>
              <a:t>)</a:t>
            </a:r>
          </a:p>
          <a:p>
            <a:pPr marL="463550" indent="-463550">
              <a:buBlip>
                <a:blip r:embed="rId3"/>
              </a:buBlip>
            </a:pPr>
            <a:endParaRPr lang="en-MY" i="1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When a host sends a packet to a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REMOTE </a:t>
            </a:r>
            <a:r>
              <a:rPr lang="en-MY" dirty="0" smtClean="0">
                <a:latin typeface="Candara" panose="020E0502030303020204" pitchFamily="34" charset="0"/>
              </a:rPr>
              <a:t>destination device, then the help of </a:t>
            </a:r>
            <a:r>
              <a:rPr lang="en-MY" i="1" dirty="0">
                <a:solidFill>
                  <a:srgbClr val="00B050"/>
                </a:solidFill>
                <a:latin typeface="Candara" panose="020E0502030303020204" pitchFamily="34" charset="0"/>
              </a:rPr>
              <a:t>R</a:t>
            </a: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outers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 and routing is needed. </a:t>
            </a:r>
          </a:p>
          <a:p>
            <a:pPr marL="463550" indent="-463550">
              <a:buBlip>
                <a:blip r:embed="rId3"/>
              </a:buBlip>
            </a:pPr>
            <a:endParaRPr lang="en-MY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</a:pPr>
            <a:r>
              <a:rPr lang="en-US" dirty="0">
                <a:latin typeface="Candara" panose="020E0502030303020204" pitchFamily="34" charset="0"/>
              </a:rPr>
              <a:t>A host just need to know the address of other hosts of the SAME network (other local </a:t>
            </a:r>
            <a:r>
              <a:rPr lang="en-US" dirty="0" smtClean="0">
                <a:latin typeface="Candara" panose="020E0502030303020204" pitchFamily="34" charset="0"/>
              </a:rPr>
              <a:t>hosts).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A host device does not maintain routing information beyond the local network. </a:t>
            </a:r>
          </a:p>
          <a:p>
            <a:pPr marL="463550" indent="-463550">
              <a:buBlip>
                <a:blip r:embed="rId3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The </a:t>
            </a:r>
            <a:r>
              <a:rPr lang="en-MY" i="1" dirty="0">
                <a:solidFill>
                  <a:srgbClr val="00B050"/>
                </a:solidFill>
                <a:latin typeface="Candara" panose="020E0502030303020204" pitchFamily="34" charset="0"/>
              </a:rPr>
              <a:t>D</a:t>
            </a: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efault </a:t>
            </a:r>
            <a:r>
              <a:rPr lang="en-MY" i="1" dirty="0">
                <a:solidFill>
                  <a:srgbClr val="00B050"/>
                </a:solidFill>
                <a:latin typeface="Candara" panose="020E0502030303020204" pitchFamily="34" charset="0"/>
              </a:rPr>
              <a:t>G</a:t>
            </a: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ateway (Router)</a:t>
            </a:r>
            <a:r>
              <a:rPr lang="en-MY" dirty="0" smtClean="0">
                <a:latin typeface="Candara" panose="020E0502030303020204" pitchFamily="34" charset="0"/>
              </a:rPr>
              <a:t> does </a:t>
            </a:r>
            <a:r>
              <a:rPr lang="en-MY" dirty="0" smtClean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Router Routing Table</a:t>
            </a:r>
            <a:endParaRPr lang="en-US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endParaRPr lang="en-MY" i="1" dirty="0" smtClean="0">
              <a:latin typeface="Candara" panose="020E0502030303020204" pitchFamily="34" charset="0"/>
            </a:endParaRPr>
          </a:p>
          <a:p>
            <a:endParaRPr lang="en-MY" dirty="0" smtClean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9375" t="35938" r="3750" b="27344"/>
          <a:stretch>
            <a:fillRect/>
          </a:stretch>
        </p:blipFill>
        <p:spPr bwMode="auto">
          <a:xfrm>
            <a:off x="533399" y="914400"/>
            <a:ext cx="8153401" cy="54864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304800" y="4419600"/>
            <a:ext cx="1971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00B050"/>
                </a:solidFill>
                <a:latin typeface="Candara" panose="020E0502030303020204" pitchFamily="34" charset="0"/>
              </a:rPr>
              <a:t>Host Routing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33800" y="1905000"/>
            <a:ext cx="218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i="1" dirty="0">
                <a:solidFill>
                  <a:srgbClr val="00B05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Router Routing Table</a:t>
            </a:r>
            <a:endParaRPr lang="en-US" i="1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48125" t="47827" r="6250" b="14844"/>
          <a:stretch>
            <a:fillRect/>
          </a:stretch>
        </p:blipFill>
        <p:spPr bwMode="auto">
          <a:xfrm>
            <a:off x="304800" y="838200"/>
            <a:ext cx="4876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 l="48750" t="49219" r="3125" b="17969"/>
          <a:stretch>
            <a:fillRect/>
          </a:stretch>
        </p:blipFill>
        <p:spPr bwMode="auto">
          <a:xfrm>
            <a:off x="3276600" y="3657600"/>
            <a:ext cx="5867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5410200" y="1600200"/>
            <a:ext cx="2786799" cy="794266"/>
            <a:chOff x="5410200" y="1600200"/>
            <a:chExt cx="2786799" cy="794266"/>
          </a:xfrm>
        </p:grpSpPr>
        <p:grpSp>
          <p:nvGrpSpPr>
            <p:cNvPr id="9" name="Group 8"/>
            <p:cNvGrpSpPr/>
            <p:nvPr/>
          </p:nvGrpSpPr>
          <p:grpSpPr>
            <a:xfrm>
              <a:off x="5410200" y="1600200"/>
              <a:ext cx="2786799" cy="369332"/>
              <a:chOff x="5410200" y="1600200"/>
              <a:chExt cx="2786799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019800" y="1600200"/>
                <a:ext cx="2177199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Host Routing Table</a:t>
                </a:r>
                <a:endParaRPr lang="en-US" dirty="0"/>
              </a:p>
            </p:txBody>
          </p:sp>
          <p:cxnSp>
            <p:nvCxnSpPr>
              <p:cNvPr id="8" name="Straight Arrow Connector 7"/>
              <p:cNvCxnSpPr>
                <a:stCxn id="6" idx="1"/>
              </p:cNvCxnSpPr>
              <p:nvPr/>
            </p:nvCxnSpPr>
            <p:spPr>
              <a:xfrm rot="10800000" flipV="1">
                <a:off x="5410200" y="1784866"/>
                <a:ext cx="609600" cy="4393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/>
            <p:cNvSpPr txBox="1"/>
            <p:nvPr/>
          </p:nvSpPr>
          <p:spPr>
            <a:xfrm>
              <a:off x="6544783" y="2025134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n</a:t>
              </a:r>
              <a:r>
                <a:rPr lang="en-US" i="1" dirty="0" err="1" smtClean="0"/>
                <a:t>etstat</a:t>
              </a:r>
              <a:r>
                <a:rPr lang="en-US" i="1" dirty="0" smtClean="0"/>
                <a:t> -r</a:t>
              </a:r>
              <a:endParaRPr lang="en-US" i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400" y="5029200"/>
            <a:ext cx="2817972" cy="738664"/>
            <a:chOff x="533400" y="5029200"/>
            <a:chExt cx="2817972" cy="738664"/>
          </a:xfrm>
        </p:grpSpPr>
        <p:grpSp>
          <p:nvGrpSpPr>
            <p:cNvPr id="16" name="Group 15"/>
            <p:cNvGrpSpPr/>
            <p:nvPr/>
          </p:nvGrpSpPr>
          <p:grpSpPr>
            <a:xfrm>
              <a:off x="533400" y="5029200"/>
              <a:ext cx="2817972" cy="369332"/>
              <a:chOff x="533400" y="5029200"/>
              <a:chExt cx="2817972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533400" y="5029200"/>
                <a:ext cx="2392001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Router Routing Table</a:t>
                </a:r>
                <a:endParaRPr lang="en-US" dirty="0"/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2894172" y="5213866"/>
                <a:ext cx="457200" cy="7620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/>
            <p:cNvSpPr txBox="1"/>
            <p:nvPr/>
          </p:nvSpPr>
          <p:spPr>
            <a:xfrm>
              <a:off x="779168" y="5398532"/>
              <a:ext cx="1592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</a:t>
              </a:r>
              <a:r>
                <a:rPr lang="en-US" i="1" dirty="0" smtClean="0"/>
                <a:t>how </a:t>
              </a:r>
              <a:r>
                <a:rPr lang="en-US" i="1" dirty="0" err="1" smtClean="0"/>
                <a:t>ip</a:t>
              </a:r>
              <a:r>
                <a:rPr lang="en-US" i="1" dirty="0" smtClean="0"/>
                <a:t> route</a:t>
              </a:r>
              <a:endParaRPr lang="en-US" i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Gateway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63550" indent="-463550" algn="just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The </a:t>
            </a: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default gateway </a:t>
            </a:r>
            <a:r>
              <a:rPr lang="en-MY" dirty="0" smtClean="0">
                <a:latin typeface="Candara" panose="020E0502030303020204" pitchFamily="34" charset="0"/>
              </a:rPr>
              <a:t>is the device that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routes traffic </a:t>
            </a:r>
            <a:r>
              <a:rPr lang="en-MY" dirty="0" smtClean="0">
                <a:latin typeface="Candara" panose="020E0502030303020204" pitchFamily="34" charset="0"/>
              </a:rPr>
              <a:t>from the local network to devices on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remote networks</a:t>
            </a:r>
            <a:r>
              <a:rPr lang="en-MY" dirty="0" smtClean="0">
                <a:latin typeface="Candara" panose="020E0502030303020204" pitchFamily="34" charset="0"/>
              </a:rPr>
              <a:t>. </a:t>
            </a:r>
          </a:p>
          <a:p>
            <a:pPr marL="463550" indent="-463550" algn="just">
              <a:buBlip>
                <a:blip r:embed="rId2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63550" indent="-463550" algn="just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The default gateway maintains a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routing table </a:t>
            </a:r>
            <a:r>
              <a:rPr lang="en-MY" dirty="0" smtClean="0">
                <a:latin typeface="Candara" panose="020E0502030303020204" pitchFamily="34" charset="0"/>
              </a:rPr>
              <a:t>that consists of information about:</a:t>
            </a:r>
          </a:p>
          <a:p>
            <a:pPr marL="756285" lvl="1" indent="-463550" algn="just">
              <a:buBlip>
                <a:blip r:embed="rId2"/>
              </a:buBlip>
            </a:pPr>
            <a:r>
              <a:rPr lang="en-MY" i="1" dirty="0" smtClean="0">
                <a:latin typeface="Candara" panose="020E0502030303020204" pitchFamily="34" charset="0"/>
              </a:rPr>
              <a:t>Directly connected network</a:t>
            </a:r>
          </a:p>
          <a:p>
            <a:pPr marL="756285" lvl="1" indent="-463550" algn="just">
              <a:buBlip>
                <a:blip r:embed="rId2"/>
              </a:buBlip>
            </a:pPr>
            <a:r>
              <a:rPr lang="en-MY" i="1" dirty="0" smtClean="0">
                <a:latin typeface="Candara" panose="020E0502030303020204" pitchFamily="34" charset="0"/>
              </a:rPr>
              <a:t>Remote networks that learn from other router </a:t>
            </a:r>
          </a:p>
          <a:p>
            <a:pPr lvl="1" algn="just"/>
            <a:endParaRPr lang="en-MY" dirty="0" smtClean="0">
              <a:latin typeface="Candara" panose="020E0502030303020204" pitchFamily="34" charset="0"/>
            </a:endParaRPr>
          </a:p>
          <a:p>
            <a:pPr marL="463550" indent="-463550" algn="just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A router uses the information in the routing table to forward the packets. </a:t>
            </a:r>
          </a:p>
          <a:p>
            <a:pPr marL="463550" indent="-463550" algn="just">
              <a:buBlip>
                <a:blip r:embed="rId2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63550" indent="-463550" algn="just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When there are more than one possible routes, it will determine the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best path </a:t>
            </a:r>
            <a:r>
              <a:rPr lang="en-MY" dirty="0" smtClean="0">
                <a:latin typeface="Candara" panose="020E0502030303020204" pitchFamily="34" charset="0"/>
              </a:rPr>
              <a:t>to reach those destinations.</a:t>
            </a:r>
            <a:endParaRPr lang="en-US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48125" t="29688" b="21875"/>
          <a:stretch>
            <a:fillRect/>
          </a:stretch>
        </p:blipFill>
        <p:spPr bwMode="auto">
          <a:xfrm>
            <a:off x="685799" y="914400"/>
            <a:ext cx="7242687" cy="54102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2133600" y="1828800"/>
            <a:ext cx="3473513" cy="1981200"/>
            <a:chOff x="2133600" y="1828800"/>
            <a:chExt cx="3473513" cy="1981200"/>
          </a:xfrm>
        </p:grpSpPr>
        <p:sp>
          <p:nvSpPr>
            <p:cNvPr id="3" name="TextBox 2"/>
            <p:cNvSpPr txBox="1"/>
            <p:nvPr/>
          </p:nvSpPr>
          <p:spPr>
            <a:xfrm>
              <a:off x="2514600" y="1828800"/>
              <a:ext cx="30925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andara" panose="020E0502030303020204" pitchFamily="34" charset="0"/>
                </a:rPr>
                <a:t>Directly connected networks</a:t>
              </a:r>
              <a:endParaRPr lang="en-US" dirty="0">
                <a:solidFill>
                  <a:srgbClr val="FF0000"/>
                </a:solidFill>
                <a:latin typeface="Candara" panose="020E0502030303020204" pitchFamily="34" charset="0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rot="10800000" flipV="1">
              <a:off x="2209800" y="2286000"/>
              <a:ext cx="609600" cy="30480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>
              <a:off x="1714500" y="2705100"/>
              <a:ext cx="1524000" cy="68580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6200000" flipH="1">
              <a:off x="2781300" y="2324100"/>
              <a:ext cx="762000" cy="68580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00600" y="457200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Remote networks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5105400" y="3429000"/>
            <a:ext cx="1447800" cy="838200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486400" y="3962400"/>
            <a:ext cx="838200" cy="609600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133601" y="2895600"/>
            <a:ext cx="1143000" cy="1002268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ara" panose="020E0502030303020204" pitchFamily="34" charset="0"/>
              </a:rPr>
              <a:t>Scenario 1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48125" t="26563" r="6250" b="14844"/>
          <a:stretch>
            <a:fillRect/>
          </a:stretch>
        </p:blipFill>
        <p:spPr bwMode="auto">
          <a:xfrm>
            <a:off x="457200" y="2552178"/>
            <a:ext cx="8001000" cy="430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352800" y="1524000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smtClean="0">
                <a:latin typeface="Candara" panose="020E0502030303020204" pitchFamily="34" charset="0"/>
              </a:rPr>
              <a:t>PC1 wanted to send a packet to 192.168.10.20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981200" y="3048000"/>
            <a:ext cx="12192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14800" y="2514600"/>
            <a:ext cx="12192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6"/>
          </p:cNvCxnSpPr>
          <p:nvPr/>
        </p:nvCxnSpPr>
        <p:spPr>
          <a:xfrm flipV="1">
            <a:off x="3200400" y="3200400"/>
            <a:ext cx="914400" cy="381000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962400" y="6553200"/>
            <a:ext cx="217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Host Routing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5410200"/>
            <a:ext cx="6858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358" y="2117158"/>
            <a:ext cx="3717684" cy="73866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Consult Host Routing Table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Found match recorded (same network)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Forward directly using the MAC address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ara" panose="020E0502030303020204" pitchFamily="34" charset="0"/>
              </a:rPr>
              <a:t>Scenario 2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48125" t="32813" r="6250" b="16406"/>
          <a:stretch>
            <a:fillRect/>
          </a:stretch>
        </p:blipFill>
        <p:spPr bwMode="auto">
          <a:xfrm>
            <a:off x="609600" y="2286000"/>
            <a:ext cx="8153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352800" y="1371600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dirty="0" smtClean="0">
                <a:latin typeface="Candara" panose="020E0502030303020204" pitchFamily="34" charset="0"/>
              </a:rPr>
              <a:t>PC1 wanted to send a packet to a remote host located at 10.10.10.10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2286000"/>
            <a:ext cx="12192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9000" y="2286000"/>
            <a:ext cx="12192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5000" y="2743200"/>
            <a:ext cx="3124200" cy="1588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029200" y="2362200"/>
            <a:ext cx="12192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248400" y="2743200"/>
            <a:ext cx="914400" cy="1588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00400" y="6324600"/>
            <a:ext cx="217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Host Routing Table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00200" y="4572000"/>
            <a:ext cx="6858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1549"/>
            <a:ext cx="6595075" cy="116955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Consult Host Routing Table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Found no match recorded (remote network)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Send to default route (0.0.0.0)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Send packet to the gateway (192.168.10.1) using the interface (192.168.10.10)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FF00"/>
                </a:solidFill>
              </a:rPr>
              <a:t>Router then forward the packet to the remote network using best path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4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838200"/>
            <a:ext cx="8229600" cy="1069848"/>
          </a:xfrm>
        </p:spPr>
        <p:txBody>
          <a:bodyPr/>
          <a:lstStyle/>
          <a:p>
            <a:r>
              <a:rPr lang="en-US" u="sng" dirty="0" smtClean="0"/>
              <a:t>6.1.1  Network Layer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2133600"/>
            <a:ext cx="8686800" cy="4324350"/>
          </a:xfrm>
        </p:spPr>
        <p:txBody>
          <a:bodyPr/>
          <a:lstStyle/>
          <a:p>
            <a:pPr marL="463550" indent="-463550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Handle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 end-to-end (source-to-destination) delivery</a:t>
            </a:r>
          </a:p>
          <a:p>
            <a:pPr marL="463550" indent="-463550">
              <a:buBlip>
                <a:blip r:embed="rId3"/>
              </a:buBlip>
            </a:pPr>
            <a:endParaRPr lang="en-US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63550" indent="-463550">
              <a:buBlip>
                <a:blip r:embed="rId3"/>
              </a:buBlip>
            </a:pP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ROUTE and forward packets </a:t>
            </a:r>
            <a:r>
              <a:rPr lang="en-US" dirty="0" smtClean="0">
                <a:latin typeface="Candara" panose="020E0502030303020204" pitchFamily="34" charset="0"/>
              </a:rPr>
              <a:t>to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DIFFERENT LANs or WANs </a:t>
            </a:r>
            <a:r>
              <a:rPr lang="en-US" dirty="0" smtClean="0">
                <a:latin typeface="Candara" panose="020E0502030303020204" pitchFamily="34" charset="0"/>
              </a:rPr>
              <a:t>according to their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logical address</a:t>
            </a:r>
            <a:endParaRPr lang="en-US" dirty="0" smtClean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2899" y="3962399"/>
            <a:ext cx="8170101" cy="2895601"/>
            <a:chOff x="592899" y="3962399"/>
            <a:chExt cx="8170101" cy="28956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99" y="3962399"/>
              <a:ext cx="8170101" cy="270373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429000" y="6488668"/>
              <a:ext cx="23920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Router Routing Table</a:t>
              </a:r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64596"/>
            <a:ext cx="8181975" cy="192405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14400" y="5344886"/>
            <a:ext cx="7162800" cy="197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ara" panose="020E0502030303020204" pitchFamily="34" charset="0"/>
              </a:rPr>
              <a:t>Scenario 3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2800" y="13716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smtClean="0">
                <a:latin typeface="Candara" panose="020E0502030303020204" pitchFamily="34" charset="0"/>
              </a:rPr>
              <a:t>PC1 wants to send a packet to 192.168.11.10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7200" y="2286000"/>
            <a:ext cx="914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71600" y="2514600"/>
            <a:ext cx="1676400" cy="609600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4300" y="3988255"/>
            <a:ext cx="8763000" cy="286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371600" y="3181425"/>
            <a:ext cx="1695724" cy="312107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4191000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What will PC1 do in the first step?</a:t>
            </a:r>
            <a:endParaRPr lang="en-US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4495800"/>
            <a:ext cx="3051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ndara" panose="020E0502030303020204" pitchFamily="34" charset="0"/>
              </a:rPr>
              <a:t>Check the Host Routing Table</a:t>
            </a:r>
            <a:endParaRPr lang="en-US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" y="4953000"/>
            <a:ext cx="617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Will the destination network be found (matched) in the table?</a:t>
            </a:r>
            <a:endParaRPr lang="en-US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" y="525780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ndara" panose="020E0502030303020204" pitchFamily="34" charset="0"/>
              </a:rPr>
              <a:t>No</a:t>
            </a:r>
            <a:endParaRPr lang="en-US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" y="571500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What will happen next?</a:t>
            </a:r>
            <a:endParaRPr lang="en-US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" y="6019800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ndara" panose="020E0502030303020204" pitchFamily="34" charset="0"/>
              </a:rPr>
              <a:t>It will use the local default route 0.0.0.0 to forward the packet to the gateway </a:t>
            </a:r>
          </a:p>
          <a:p>
            <a:r>
              <a:rPr lang="en-US" dirty="0" smtClean="0">
                <a:solidFill>
                  <a:srgbClr val="0070C0"/>
                </a:solidFill>
                <a:latin typeface="Candara" panose="020E0502030303020204" pitchFamily="34" charset="0"/>
              </a:rPr>
              <a:t>(192.168.10.1)</a:t>
            </a:r>
            <a:endParaRPr lang="en-US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3173968"/>
            <a:ext cx="914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  <p:bldP spid="13" grpId="0" animBg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50" y="668533"/>
            <a:ext cx="82296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ndara" panose="020E0502030303020204" pitchFamily="34" charset="0"/>
              </a:rPr>
              <a:t>Directly Connected Routing Table Entries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327650" y="2446338"/>
            <a:ext cx="1160463" cy="3667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849438" y="4203700"/>
            <a:ext cx="4032250" cy="5286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6043613" y="4203700"/>
            <a:ext cx="2214562" cy="5286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841375" y="4203700"/>
            <a:ext cx="504825" cy="528638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62470" name="TextBox 8"/>
          <p:cNvSpPr txBox="1">
            <a:spLocks noChangeArrowheads="1"/>
          </p:cNvSpPr>
          <p:nvPr/>
        </p:nvSpPr>
        <p:spPr bwMode="auto">
          <a:xfrm>
            <a:off x="841375" y="4197350"/>
            <a:ext cx="7416800" cy="534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400" b="1" dirty="0">
                <a:latin typeface="Courier New" panose="02070309020205020404" charset="0"/>
                <a:cs typeface="Courier New" panose="02070309020205020404" charset="0"/>
              </a:rPr>
              <a:t>C       192.168.10.0/24 is directly connected, GigabitEthernet0/0</a:t>
            </a:r>
          </a:p>
          <a:p>
            <a:r>
              <a:rPr lang="en-CA" sz="1400" b="1" dirty="0">
                <a:latin typeface="Courier New" panose="02070309020205020404" charset="0"/>
                <a:cs typeface="Courier New" panose="02070309020205020404" charset="0"/>
              </a:rPr>
              <a:t>L       192.168.10.1/32 is directly connected, GigabitEthernet0/0</a:t>
            </a:r>
          </a:p>
        </p:txBody>
      </p:sp>
      <p:sp>
        <p:nvSpPr>
          <p:cNvPr id="62471" name="TextBox 9"/>
          <p:cNvSpPr txBox="1">
            <a:spLocks noChangeArrowheads="1"/>
          </p:cNvSpPr>
          <p:nvPr/>
        </p:nvSpPr>
        <p:spPr bwMode="auto">
          <a:xfrm>
            <a:off x="928688" y="3827463"/>
            <a:ext cx="35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b="1"/>
              <a:t>A</a:t>
            </a:r>
          </a:p>
        </p:txBody>
      </p:sp>
      <p:sp>
        <p:nvSpPr>
          <p:cNvPr id="62472" name="TextBox 10"/>
          <p:cNvSpPr txBox="1">
            <a:spLocks noChangeArrowheads="1"/>
          </p:cNvSpPr>
          <p:nvPr/>
        </p:nvSpPr>
        <p:spPr bwMode="auto">
          <a:xfrm>
            <a:off x="3649663" y="3833813"/>
            <a:ext cx="35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b="1"/>
              <a:t>B</a:t>
            </a:r>
          </a:p>
        </p:txBody>
      </p:sp>
      <p:sp>
        <p:nvSpPr>
          <p:cNvPr id="62473" name="TextBox 11"/>
          <p:cNvSpPr txBox="1">
            <a:spLocks noChangeArrowheads="1"/>
          </p:cNvSpPr>
          <p:nvPr/>
        </p:nvSpPr>
        <p:spPr bwMode="auto">
          <a:xfrm>
            <a:off x="6843713" y="3830638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b="1"/>
              <a:t>C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61950" y="4948238"/>
          <a:ext cx="8401050" cy="1321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A</a:t>
                      </a:r>
                      <a:endParaRPr lang="en-CA" sz="1800" b="1" dirty="0"/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Identifies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</a:rPr>
                        <a:t>how the network was learned</a:t>
                      </a:r>
                      <a:r>
                        <a:rPr lang="en-CA" sz="1600" dirty="0" smtClean="0"/>
                        <a:t> by the router.</a:t>
                      </a:r>
                      <a:endParaRPr lang="en-CA" sz="1600" dirty="0"/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B</a:t>
                      </a:r>
                      <a:endParaRPr lang="en-CA" sz="1800" b="1" dirty="0"/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Identifies the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</a:rPr>
                        <a:t>destination network</a:t>
                      </a:r>
                      <a:r>
                        <a:rPr lang="en-CA" sz="16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CA" sz="1600" baseline="0" dirty="0" smtClean="0"/>
                        <a:t>and how it is connected.</a:t>
                      </a:r>
                      <a:endParaRPr lang="en-CA" sz="1600" dirty="0"/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C</a:t>
                      </a:r>
                      <a:endParaRPr lang="en-CA" sz="1800" b="1" dirty="0"/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Identifies the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</a:rPr>
                        <a:t>interface</a:t>
                      </a:r>
                      <a:r>
                        <a:rPr lang="en-CA" sz="1600" dirty="0" smtClean="0"/>
                        <a:t> on</a:t>
                      </a:r>
                      <a:r>
                        <a:rPr lang="en-CA" sz="1600" baseline="0" dirty="0" smtClean="0"/>
                        <a:t> the router connected </a:t>
                      </a:r>
                      <a:r>
                        <a:rPr lang="en-CA" sz="1600" baseline="0" dirty="0" smtClean="0">
                          <a:solidFill>
                            <a:srgbClr val="FF0000"/>
                          </a:solidFill>
                        </a:rPr>
                        <a:t>to the destination network. (exit interface)</a:t>
                      </a:r>
                      <a:endParaRPr lang="en-CA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Connector 13"/>
          <p:cNvCxnSpPr>
            <a:stCxn id="62501" idx="3"/>
            <a:endCxn id="62517" idx="1"/>
          </p:cNvCxnSpPr>
          <p:nvPr/>
        </p:nvCxnSpPr>
        <p:spPr bwMode="auto">
          <a:xfrm>
            <a:off x="7226300" y="3160713"/>
            <a:ext cx="409575" cy="111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2498" idx="3"/>
            <a:endCxn id="62515" idx="3"/>
          </p:cNvCxnSpPr>
          <p:nvPr/>
        </p:nvCxnSpPr>
        <p:spPr bwMode="auto">
          <a:xfrm flipV="1">
            <a:off x="7223125" y="2427288"/>
            <a:ext cx="896938" cy="19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490" name="Freeform 9"/>
          <p:cNvSpPr/>
          <p:nvPr/>
        </p:nvSpPr>
        <p:spPr bwMode="auto">
          <a:xfrm>
            <a:off x="3560763" y="2625725"/>
            <a:ext cx="1597025" cy="173038"/>
          </a:xfrm>
          <a:custGeom>
            <a:avLst/>
            <a:gdLst>
              <a:gd name="T0" fmla="*/ 0 w 2017"/>
              <a:gd name="T1" fmla="*/ 0 h 97"/>
              <a:gd name="T2" fmla="*/ 2147483647 w 2017"/>
              <a:gd name="T3" fmla="*/ 0 h 97"/>
              <a:gd name="T4" fmla="*/ 2147483647 w 2017"/>
              <a:gd name="T5" fmla="*/ 2147483647 h 97"/>
              <a:gd name="T6" fmla="*/ 2147483647 w 2017"/>
              <a:gd name="T7" fmla="*/ 2147483647 h 97"/>
              <a:gd name="T8" fmla="*/ 0 60000 65536"/>
              <a:gd name="T9" fmla="*/ 0 60000 65536"/>
              <a:gd name="T10" fmla="*/ 0 60000 65536"/>
              <a:gd name="T11" fmla="*/ 0 60000 65536"/>
              <a:gd name="T12" fmla="*/ 0 w 2017"/>
              <a:gd name="T13" fmla="*/ 0 h 97"/>
              <a:gd name="T14" fmla="*/ 2017 w 2017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>
            <a:stCxn id="62495" idx="1"/>
            <a:endCxn id="62528" idx="0"/>
          </p:cNvCxnSpPr>
          <p:nvPr/>
        </p:nvCxnSpPr>
        <p:spPr bwMode="auto">
          <a:xfrm flipV="1">
            <a:off x="1573213" y="2686050"/>
            <a:ext cx="1747837" cy="4810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2493" idx="0"/>
            <a:endCxn id="62528" idx="0"/>
          </p:cNvCxnSpPr>
          <p:nvPr/>
        </p:nvCxnSpPr>
        <p:spPr bwMode="auto">
          <a:xfrm>
            <a:off x="1939925" y="2266950"/>
            <a:ext cx="1381125" cy="4191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493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26695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94" name="TextBox 19"/>
          <p:cNvSpPr txBox="1">
            <a:spLocks noChangeArrowheads="1"/>
          </p:cNvSpPr>
          <p:nvPr/>
        </p:nvSpPr>
        <p:spPr bwMode="auto">
          <a:xfrm>
            <a:off x="1370013" y="1970088"/>
            <a:ext cx="1292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/>
              <a:t>192.168.10.0/24</a:t>
            </a:r>
            <a:endParaRPr lang="en-CA" b="1"/>
          </a:p>
        </p:txBody>
      </p:sp>
      <p:pic>
        <p:nvPicPr>
          <p:cNvPr id="62495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300990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/>
          <p:cNvCxnSpPr>
            <a:stCxn id="62501" idx="1"/>
            <a:endCxn id="62500" idx="0"/>
          </p:cNvCxnSpPr>
          <p:nvPr/>
        </p:nvCxnSpPr>
        <p:spPr bwMode="auto">
          <a:xfrm flipH="1" flipV="1">
            <a:off x="5462588" y="2686050"/>
            <a:ext cx="1028700" cy="4746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2498" idx="1"/>
          </p:cNvCxnSpPr>
          <p:nvPr/>
        </p:nvCxnSpPr>
        <p:spPr bwMode="auto">
          <a:xfrm flipH="1">
            <a:off x="5327650" y="2446338"/>
            <a:ext cx="1160463" cy="3667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49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2289175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99" name="Picture 3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2511425"/>
            <a:ext cx="69373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00" name="TextBox 25"/>
          <p:cNvSpPr txBox="1">
            <a:spLocks noChangeArrowheads="1"/>
          </p:cNvSpPr>
          <p:nvPr/>
        </p:nvSpPr>
        <p:spPr bwMode="auto">
          <a:xfrm>
            <a:off x="5272088" y="268605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>
                <a:solidFill>
                  <a:schemeClr val="bg1"/>
                </a:solidFill>
              </a:rPr>
              <a:t>R2</a:t>
            </a:r>
            <a:endParaRPr lang="en-CA" b="1">
              <a:solidFill>
                <a:schemeClr val="bg1"/>
              </a:solidFill>
            </a:endParaRPr>
          </a:p>
        </p:txBody>
      </p:sp>
      <p:pic>
        <p:nvPicPr>
          <p:cNvPr id="62501" name="Picture 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300355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02" name="TextBox 27"/>
          <p:cNvSpPr txBox="1">
            <a:spLocks noChangeArrowheads="1"/>
          </p:cNvSpPr>
          <p:nvPr/>
        </p:nvSpPr>
        <p:spPr bwMode="auto">
          <a:xfrm>
            <a:off x="1276350" y="3306763"/>
            <a:ext cx="12922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/>
              <a:t>192.168.11.0/24</a:t>
            </a:r>
            <a:endParaRPr lang="en-CA" b="1"/>
          </a:p>
        </p:txBody>
      </p:sp>
      <p:sp>
        <p:nvSpPr>
          <p:cNvPr id="62503" name="TextBox 28"/>
          <p:cNvSpPr txBox="1">
            <a:spLocks noChangeArrowheads="1"/>
          </p:cNvSpPr>
          <p:nvPr/>
        </p:nvSpPr>
        <p:spPr bwMode="auto">
          <a:xfrm>
            <a:off x="6367463" y="1993900"/>
            <a:ext cx="952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/>
              <a:t>10.1.1.0/24</a:t>
            </a:r>
            <a:endParaRPr lang="en-CA" b="1"/>
          </a:p>
        </p:txBody>
      </p:sp>
      <p:sp>
        <p:nvSpPr>
          <p:cNvPr id="62504" name="TextBox 29"/>
          <p:cNvSpPr txBox="1">
            <a:spLocks noChangeArrowheads="1"/>
          </p:cNvSpPr>
          <p:nvPr/>
        </p:nvSpPr>
        <p:spPr bwMode="auto">
          <a:xfrm>
            <a:off x="6376988" y="3292475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/>
              <a:t>10.1.2.0/24</a:t>
            </a:r>
            <a:endParaRPr lang="en-CA" b="1"/>
          </a:p>
        </p:txBody>
      </p:sp>
      <p:sp>
        <p:nvSpPr>
          <p:cNvPr id="62505" name="TextBox 30"/>
          <p:cNvSpPr txBox="1">
            <a:spLocks noChangeArrowheads="1"/>
          </p:cNvSpPr>
          <p:nvPr/>
        </p:nvSpPr>
        <p:spPr bwMode="auto">
          <a:xfrm>
            <a:off x="3633788" y="2225675"/>
            <a:ext cx="15906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/>
              <a:t>209.165.200.224 /30</a:t>
            </a:r>
            <a:endParaRPr lang="en-CA" b="1"/>
          </a:p>
        </p:txBody>
      </p:sp>
      <p:sp>
        <p:nvSpPr>
          <p:cNvPr id="62506" name="TextBox 31"/>
          <p:cNvSpPr txBox="1">
            <a:spLocks noChangeArrowheads="1"/>
          </p:cNvSpPr>
          <p:nvPr/>
        </p:nvSpPr>
        <p:spPr bwMode="auto">
          <a:xfrm>
            <a:off x="4695825" y="2554288"/>
            <a:ext cx="4587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100"/>
              <a:t>.226</a:t>
            </a:r>
            <a:endParaRPr lang="en-CA" sz="2000"/>
          </a:p>
        </p:txBody>
      </p:sp>
      <p:cxnSp>
        <p:nvCxnSpPr>
          <p:cNvPr id="33" name="Straight Connector 32"/>
          <p:cNvCxnSpPr>
            <a:stCxn id="62499" idx="0"/>
          </p:cNvCxnSpPr>
          <p:nvPr/>
        </p:nvCxnSpPr>
        <p:spPr bwMode="auto">
          <a:xfrm flipV="1">
            <a:off x="5453063" y="2255838"/>
            <a:ext cx="1587" cy="255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508" name="Rectangle 33"/>
          <p:cNvSpPr>
            <a:spLocks noChangeArrowheads="1"/>
          </p:cNvSpPr>
          <p:nvPr/>
        </p:nvSpPr>
        <p:spPr bwMode="auto">
          <a:xfrm>
            <a:off x="1038225" y="2144713"/>
            <a:ext cx="3794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.10</a:t>
            </a:r>
          </a:p>
        </p:txBody>
      </p:sp>
      <p:pic>
        <p:nvPicPr>
          <p:cNvPr id="62509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201863"/>
            <a:ext cx="496888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/>
          <p:cNvCxnSpPr>
            <a:stCxn id="62493" idx="1"/>
            <a:endCxn id="62509" idx="3"/>
          </p:cNvCxnSpPr>
          <p:nvPr/>
        </p:nvCxnSpPr>
        <p:spPr bwMode="auto">
          <a:xfrm flipH="1">
            <a:off x="1138238" y="2424113"/>
            <a:ext cx="43497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511" name="Rectangle 36"/>
          <p:cNvSpPr>
            <a:spLocks noChangeArrowheads="1"/>
          </p:cNvSpPr>
          <p:nvPr/>
        </p:nvSpPr>
        <p:spPr bwMode="auto">
          <a:xfrm>
            <a:off x="1038225" y="2889250"/>
            <a:ext cx="3794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.10</a:t>
            </a:r>
          </a:p>
        </p:txBody>
      </p:sp>
      <p:pic>
        <p:nvPicPr>
          <p:cNvPr id="62512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944813"/>
            <a:ext cx="4968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>
            <a:stCxn id="62495" idx="1"/>
            <a:endCxn id="62512" idx="3"/>
          </p:cNvCxnSpPr>
          <p:nvPr/>
        </p:nvCxnSpPr>
        <p:spPr bwMode="auto">
          <a:xfrm flipH="1">
            <a:off x="1138238" y="3167063"/>
            <a:ext cx="434975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514" name="Rectangle 39"/>
          <p:cNvSpPr>
            <a:spLocks noChangeArrowheads="1"/>
          </p:cNvSpPr>
          <p:nvPr/>
        </p:nvSpPr>
        <p:spPr bwMode="auto">
          <a:xfrm>
            <a:off x="7337425" y="2152650"/>
            <a:ext cx="381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.10</a:t>
            </a:r>
          </a:p>
        </p:txBody>
      </p:sp>
      <p:pic>
        <p:nvPicPr>
          <p:cNvPr id="62515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88" y="2205038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16" name="Rectangle 41"/>
          <p:cNvSpPr>
            <a:spLocks noChangeArrowheads="1"/>
          </p:cNvSpPr>
          <p:nvPr/>
        </p:nvSpPr>
        <p:spPr bwMode="auto">
          <a:xfrm>
            <a:off x="7351713" y="2892425"/>
            <a:ext cx="37941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.10</a:t>
            </a:r>
          </a:p>
        </p:txBody>
      </p:sp>
      <p:pic>
        <p:nvPicPr>
          <p:cNvPr id="62517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2947988"/>
            <a:ext cx="4968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18" name="Picture 2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41463"/>
            <a:ext cx="1157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19" name="TextBox 44"/>
          <p:cNvSpPr txBox="1">
            <a:spLocks noChangeArrowheads="1"/>
          </p:cNvSpPr>
          <p:nvPr/>
        </p:nvSpPr>
        <p:spPr bwMode="auto">
          <a:xfrm>
            <a:off x="5695950" y="2360613"/>
            <a:ext cx="3016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100"/>
              <a:t>.1</a:t>
            </a:r>
            <a:endParaRPr lang="en-CA" sz="2000"/>
          </a:p>
        </p:txBody>
      </p:sp>
      <p:sp>
        <p:nvSpPr>
          <p:cNvPr id="62520" name="TextBox 45"/>
          <p:cNvSpPr txBox="1">
            <a:spLocks noChangeArrowheads="1"/>
          </p:cNvSpPr>
          <p:nvPr/>
        </p:nvSpPr>
        <p:spPr bwMode="auto">
          <a:xfrm>
            <a:off x="5703888" y="2876550"/>
            <a:ext cx="3016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100"/>
              <a:t>.1</a:t>
            </a:r>
            <a:endParaRPr lang="en-CA" sz="2000"/>
          </a:p>
        </p:txBody>
      </p:sp>
      <p:sp>
        <p:nvSpPr>
          <p:cNvPr id="62521" name="Rectangle 46"/>
          <p:cNvSpPr>
            <a:spLocks noChangeArrowheads="1"/>
          </p:cNvSpPr>
          <p:nvPr/>
        </p:nvSpPr>
        <p:spPr bwMode="auto">
          <a:xfrm>
            <a:off x="5126038" y="2000250"/>
            <a:ext cx="8509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64.100.0.1</a:t>
            </a:r>
          </a:p>
        </p:txBody>
      </p:sp>
      <p:pic>
        <p:nvPicPr>
          <p:cNvPr id="62522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1690688"/>
            <a:ext cx="3587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23" name="TextBox 48"/>
          <p:cNvSpPr txBox="1">
            <a:spLocks noChangeArrowheads="1"/>
          </p:cNvSpPr>
          <p:nvPr/>
        </p:nvSpPr>
        <p:spPr bwMode="auto">
          <a:xfrm>
            <a:off x="2570163" y="2819400"/>
            <a:ext cx="4889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CA" sz="1100"/>
              <a:t>.1</a:t>
            </a:r>
          </a:p>
          <a:p>
            <a:pPr algn="r"/>
            <a:r>
              <a:rPr lang="en-CA" sz="1100"/>
              <a:t>G0/1</a:t>
            </a:r>
            <a:endParaRPr lang="en-CA" sz="2000"/>
          </a:p>
        </p:txBody>
      </p:sp>
      <p:sp>
        <p:nvSpPr>
          <p:cNvPr id="62524" name="TextBox 49"/>
          <p:cNvSpPr txBox="1">
            <a:spLocks noChangeArrowheads="1"/>
          </p:cNvSpPr>
          <p:nvPr/>
        </p:nvSpPr>
        <p:spPr bwMode="auto">
          <a:xfrm>
            <a:off x="3606800" y="2587625"/>
            <a:ext cx="5921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100"/>
              <a:t>.225</a:t>
            </a:r>
          </a:p>
          <a:p>
            <a:r>
              <a:rPr lang="en-CA" sz="1100"/>
              <a:t>S0/0/0</a:t>
            </a:r>
            <a:endParaRPr lang="en-CA" sz="2000"/>
          </a:p>
        </p:txBody>
      </p:sp>
      <p:sp>
        <p:nvSpPr>
          <p:cNvPr id="62525" name="TextBox 50"/>
          <p:cNvSpPr txBox="1">
            <a:spLocks noChangeArrowheads="1"/>
          </p:cNvSpPr>
          <p:nvPr/>
        </p:nvSpPr>
        <p:spPr bwMode="auto">
          <a:xfrm>
            <a:off x="2582863" y="2155825"/>
            <a:ext cx="488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CA" sz="1100"/>
              <a:t>G0/0</a:t>
            </a:r>
          </a:p>
          <a:p>
            <a:pPr algn="r"/>
            <a:r>
              <a:rPr lang="en-CA" sz="1100"/>
              <a:t>.1</a:t>
            </a:r>
            <a:endParaRPr lang="en-CA" sz="2000"/>
          </a:p>
        </p:txBody>
      </p:sp>
      <p:sp>
        <p:nvSpPr>
          <p:cNvPr id="52" name="Oval 51"/>
          <p:cNvSpPr/>
          <p:nvPr/>
        </p:nvSpPr>
        <p:spPr>
          <a:xfrm>
            <a:off x="2874963" y="2427288"/>
            <a:ext cx="828675" cy="576262"/>
          </a:xfrm>
          <a:prstGeom prst="ellipse">
            <a:avLst/>
          </a:prstGeom>
          <a:solidFill>
            <a:srgbClr val="FFC000">
              <a:alpha val="28000"/>
            </a:srgbClr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pic>
        <p:nvPicPr>
          <p:cNvPr id="62527" name="Picture 3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2511425"/>
            <a:ext cx="6953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28" name="TextBox 53"/>
          <p:cNvSpPr txBox="1">
            <a:spLocks noChangeArrowheads="1"/>
          </p:cNvSpPr>
          <p:nvPr/>
        </p:nvSpPr>
        <p:spPr bwMode="auto">
          <a:xfrm>
            <a:off x="3130550" y="2686050"/>
            <a:ext cx="379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>
                <a:solidFill>
                  <a:schemeClr val="bg1"/>
                </a:solidFill>
              </a:rPr>
              <a:t>R1</a:t>
            </a:r>
            <a:endParaRPr lang="en-CA" b="1">
              <a:solidFill>
                <a:schemeClr val="bg1"/>
              </a:solidFill>
            </a:endParaRPr>
          </a:p>
        </p:txBody>
      </p:sp>
      <p:sp>
        <p:nvSpPr>
          <p:cNvPr id="62529" name="Rectangle 54"/>
          <p:cNvSpPr>
            <a:spLocks noChangeArrowheads="1"/>
          </p:cNvSpPr>
          <p:nvPr/>
        </p:nvSpPr>
        <p:spPr bwMode="auto">
          <a:xfrm>
            <a:off x="265113" y="2243138"/>
            <a:ext cx="4603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PC1</a:t>
            </a:r>
          </a:p>
        </p:txBody>
      </p:sp>
      <p:sp>
        <p:nvSpPr>
          <p:cNvPr id="62530" name="Rectangle 55"/>
          <p:cNvSpPr>
            <a:spLocks noChangeArrowheads="1"/>
          </p:cNvSpPr>
          <p:nvPr/>
        </p:nvSpPr>
        <p:spPr bwMode="auto">
          <a:xfrm>
            <a:off x="265113" y="2989263"/>
            <a:ext cx="4603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PC2</a:t>
            </a:r>
          </a:p>
        </p:txBody>
      </p:sp>
      <p:sp>
        <p:nvSpPr>
          <p:cNvPr id="2" name="Rectangle 1"/>
          <p:cNvSpPr/>
          <p:nvPr/>
        </p:nvSpPr>
        <p:spPr>
          <a:xfrm>
            <a:off x="841375" y="4203700"/>
            <a:ext cx="528638" cy="52863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849438" y="4213225"/>
            <a:ext cx="4032250" cy="52863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048375" y="4226832"/>
            <a:ext cx="2209800" cy="52863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9" grpId="0" animBg="1"/>
      <p:bldP spid="6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48125" t="26563" r="6250" b="16406"/>
          <a:stretch>
            <a:fillRect/>
          </a:stretch>
        </p:blipFill>
        <p:spPr bwMode="auto">
          <a:xfrm>
            <a:off x="457200" y="19812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838200" y="5791200"/>
            <a:ext cx="7315200" cy="18913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ara" panose="020E0502030303020204" pitchFamily="34" charset="0"/>
              </a:rPr>
              <a:t>Scenario 4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2800" y="13716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smtClean="0">
                <a:latin typeface="Candara" panose="020E0502030303020204" pitchFamily="34" charset="0"/>
              </a:rPr>
              <a:t>PC1 wants to send a packet to 209.165.200.226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7200" y="2286000"/>
            <a:ext cx="914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06601" y="2667000"/>
            <a:ext cx="914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71600" y="2514600"/>
            <a:ext cx="1676400" cy="609600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29000" y="6488668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Router Routing Table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0500" y="3819488"/>
            <a:ext cx="87630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09600" y="4191000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What will PC1 do in the first step?</a:t>
            </a:r>
            <a:endParaRPr lang="en-US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4495800"/>
            <a:ext cx="3051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ndara" panose="020E0502030303020204" pitchFamily="34" charset="0"/>
              </a:rPr>
              <a:t>Check the Host Routing Table</a:t>
            </a:r>
            <a:endParaRPr lang="en-US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" y="4953000"/>
            <a:ext cx="617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Will the destination network be found (matched) in the table?</a:t>
            </a:r>
            <a:endParaRPr lang="en-US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" y="525780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ndara" panose="020E0502030303020204" pitchFamily="34" charset="0"/>
              </a:rPr>
              <a:t>No</a:t>
            </a:r>
            <a:endParaRPr lang="en-US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" y="571500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What will happen next?</a:t>
            </a:r>
            <a:endParaRPr lang="en-US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" y="6019800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andara" panose="020E0502030303020204" pitchFamily="34" charset="0"/>
              </a:rPr>
              <a:t>It will use the local default route 0.0.0.0 to forward the packet to the gateway </a:t>
            </a:r>
          </a:p>
          <a:p>
            <a:r>
              <a:rPr lang="en-US" dirty="0" smtClean="0">
                <a:solidFill>
                  <a:srgbClr val="0070C0"/>
                </a:solidFill>
                <a:latin typeface="Candara" panose="020E0502030303020204" pitchFamily="34" charset="0"/>
              </a:rPr>
              <a:t>(192.168.10.1)</a:t>
            </a:r>
            <a:endParaRPr lang="en-US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067324" y="3124200"/>
            <a:ext cx="2495276" cy="57225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3" grpId="0" animBg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7714" y="3898818"/>
            <a:ext cx="8458200" cy="3036332"/>
            <a:chOff x="217714" y="3898818"/>
            <a:chExt cx="8458200" cy="303633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 l="48125" t="48575" r="6250" b="16406"/>
            <a:stretch>
              <a:fillRect/>
            </a:stretch>
          </p:blipFill>
          <p:spPr bwMode="auto">
            <a:xfrm>
              <a:off x="217714" y="3898818"/>
              <a:ext cx="8458200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3124200" y="6565818"/>
              <a:ext cx="2392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Router Routing Table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48408"/>
            <a:ext cx="8382000" cy="2050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ara" panose="020E0502030303020204" pitchFamily="34" charset="0"/>
              </a:rPr>
              <a:t>Scenario 5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1400" y="1219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MY" dirty="0" smtClean="0">
                <a:latin typeface="Candara" panose="020E0502030303020204" pitchFamily="34" charset="0"/>
              </a:rPr>
              <a:t>PC1 wants to send a packet to 10.1.1.10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04800" y="2266558"/>
            <a:ext cx="914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72400" y="2266558"/>
            <a:ext cx="914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19200" y="2647558"/>
            <a:ext cx="1676400" cy="381000"/>
          </a:xfrm>
          <a:prstGeom prst="straightConnector1">
            <a:avLst/>
          </a:prstGeom>
          <a:ln w="25400">
            <a:solidFill>
              <a:srgbClr val="FFFF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657600" y="3104758"/>
            <a:ext cx="1524000" cy="76200"/>
          </a:xfrm>
          <a:prstGeom prst="straightConnector1">
            <a:avLst/>
          </a:prstGeom>
          <a:ln w="25400">
            <a:solidFill>
              <a:srgbClr val="FFFF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34000" y="2647558"/>
            <a:ext cx="2286000" cy="457200"/>
          </a:xfrm>
          <a:prstGeom prst="straightConnector1">
            <a:avLst/>
          </a:prstGeom>
          <a:ln w="25400">
            <a:solidFill>
              <a:srgbClr val="FFFF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52801" y="2687224"/>
            <a:ext cx="1962397" cy="1196049"/>
            <a:chOff x="4352801" y="2935266"/>
            <a:chExt cx="1962397" cy="1196049"/>
          </a:xfrm>
        </p:grpSpPr>
        <p:sp>
          <p:nvSpPr>
            <p:cNvPr id="13" name="Oval 12"/>
            <p:cNvSpPr/>
            <p:nvPr/>
          </p:nvSpPr>
          <p:spPr>
            <a:xfrm>
              <a:off x="4876800" y="2935266"/>
              <a:ext cx="914400" cy="838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352801" y="3761983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andara" panose="020E0502030303020204" pitchFamily="34" charset="0"/>
                </a:rPr>
                <a:t>Next hop address</a:t>
              </a:r>
              <a:endParaRPr lang="en-US" dirty="0">
                <a:solidFill>
                  <a:srgbClr val="FF00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09600" y="4343400"/>
            <a:ext cx="7543800" cy="3048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600" y="6032418"/>
            <a:ext cx="7543800" cy="3048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420688" y="503916"/>
            <a:ext cx="82296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Arial" panose="020B0604020202020204" pitchFamily="34" charset="0"/>
              </a:rPr>
              <a:t>Remote Network Routing Table </a:t>
            </a:r>
            <a:r>
              <a:rPr lang="en-US" dirty="0">
                <a:latin typeface="Arial" panose="020B0604020202020204" pitchFamily="34" charset="0"/>
              </a:rPr>
              <a:t>Entries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384800" y="2203450"/>
            <a:ext cx="1160463" cy="3667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74950" y="3438525"/>
            <a:ext cx="307975" cy="360363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385888" y="3436938"/>
            <a:ext cx="1296987" cy="3603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157538" y="3436938"/>
            <a:ext cx="846137" cy="3603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500563" y="3436938"/>
            <a:ext cx="1727200" cy="360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6300788" y="3436938"/>
            <a:ext cx="1008062" cy="36036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7400925" y="3436938"/>
            <a:ext cx="1223963" cy="3603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395288" y="3436938"/>
            <a:ext cx="504825" cy="360362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sp>
        <p:nvSpPr>
          <p:cNvPr id="64522" name="TextBox 12"/>
          <p:cNvSpPr txBox="1">
            <a:spLocks noChangeArrowheads="1"/>
          </p:cNvSpPr>
          <p:nvPr/>
        </p:nvSpPr>
        <p:spPr bwMode="auto">
          <a:xfrm>
            <a:off x="395288" y="3436938"/>
            <a:ext cx="8424862" cy="360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400" b="1">
                <a:latin typeface="Courier New" panose="02070309020205020404" charset="0"/>
                <a:cs typeface="Courier New" panose="02070309020205020404" charset="0"/>
              </a:rPr>
              <a:t>D       10.1.1.0/24 [90/2170112] via 209.165.200.226, 00:00:05, Serial0/0/0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20688" y="4013200"/>
          <a:ext cx="8399462" cy="2595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A</a:t>
                      </a:r>
                      <a:endParaRPr lang="en-CA" sz="1800" b="1" dirty="0"/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Identifies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how the network was learned </a:t>
                      </a:r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by the router.</a:t>
                      </a:r>
                      <a:endParaRPr lang="en-CA" sz="1600" dirty="0">
                        <a:latin typeface="Candara" panose="020E0502030303020204" pitchFamily="34" charset="0"/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B</a:t>
                      </a:r>
                      <a:endParaRPr lang="en-CA" sz="1800" b="1" dirty="0"/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Identifies the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destination network</a:t>
                      </a:r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.</a:t>
                      </a:r>
                      <a:endParaRPr lang="en-CA" sz="1600" dirty="0">
                        <a:latin typeface="Candara" panose="020E0502030303020204" pitchFamily="34" charset="0"/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C</a:t>
                      </a:r>
                      <a:endParaRPr lang="en-CA" sz="1800" b="1" dirty="0"/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Identifies the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administrative distance (trustworthiness)</a:t>
                      </a:r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 of the route source.</a:t>
                      </a:r>
                      <a:endParaRPr lang="en-CA" sz="1600" dirty="0">
                        <a:latin typeface="Candara" panose="020E0502030303020204" pitchFamily="34" charset="0"/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D</a:t>
                      </a:r>
                      <a:endParaRPr lang="en-CA" sz="1800" b="1" dirty="0"/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Identifies the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metric </a:t>
                      </a:r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to reach the remote network.</a:t>
                      </a:r>
                      <a:endParaRPr lang="en-CA" sz="1600" dirty="0">
                        <a:latin typeface="Candara" panose="020E0502030303020204" pitchFamily="34" charset="0"/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E</a:t>
                      </a: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Identifies the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next hop IP </a:t>
                      </a:r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address to reach</a:t>
                      </a:r>
                      <a:r>
                        <a:rPr lang="en-CA" sz="1600" baseline="0" dirty="0" smtClean="0">
                          <a:latin typeface="Candara" panose="020E0502030303020204" pitchFamily="34" charset="0"/>
                        </a:rPr>
                        <a:t> the remote network.</a:t>
                      </a:r>
                      <a:endParaRPr lang="en-CA" sz="1600" dirty="0">
                        <a:latin typeface="Candara" panose="020E0502030303020204" pitchFamily="34" charset="0"/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F</a:t>
                      </a:r>
                      <a:endParaRPr lang="en-CA" sz="1800" b="1" dirty="0"/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Identifies the amount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of elapsed</a:t>
                      </a:r>
                      <a:r>
                        <a:rPr lang="en-CA" sz="1600" baseline="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time</a:t>
                      </a:r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 since the network was discovered.</a:t>
                      </a:r>
                      <a:endParaRPr lang="en-CA" sz="1600" dirty="0">
                        <a:latin typeface="Candara" panose="020E0502030303020204" pitchFamily="34" charset="0"/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 smtClean="0"/>
                        <a:t>G</a:t>
                      </a:r>
                      <a:endParaRPr lang="en-CA" sz="1800" b="1" dirty="0"/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Identifies the </a:t>
                      </a:r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outgoing interface </a:t>
                      </a:r>
                      <a:r>
                        <a:rPr lang="en-CA" sz="1600" dirty="0" smtClean="0">
                          <a:latin typeface="Candara" panose="020E0502030303020204" pitchFamily="34" charset="0"/>
                        </a:rPr>
                        <a:t>on</a:t>
                      </a:r>
                      <a:r>
                        <a:rPr lang="en-CA" sz="1600" baseline="0" dirty="0" smtClean="0">
                          <a:latin typeface="Candara" panose="020E0502030303020204" pitchFamily="34" charset="0"/>
                        </a:rPr>
                        <a:t> the router to reach the destination network.</a:t>
                      </a:r>
                      <a:endParaRPr lang="en-CA" sz="1600" dirty="0">
                        <a:latin typeface="Candara" panose="020E0502030303020204" pitchFamily="34" charset="0"/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>
            <a:stCxn id="64562" idx="3"/>
            <a:endCxn id="64578" idx="1"/>
          </p:cNvCxnSpPr>
          <p:nvPr/>
        </p:nvCxnSpPr>
        <p:spPr bwMode="auto">
          <a:xfrm>
            <a:off x="7283450" y="2919413"/>
            <a:ext cx="409575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4559" idx="3"/>
            <a:endCxn id="64576" idx="3"/>
          </p:cNvCxnSpPr>
          <p:nvPr/>
        </p:nvCxnSpPr>
        <p:spPr bwMode="auto">
          <a:xfrm flipV="1">
            <a:off x="7280275" y="2184400"/>
            <a:ext cx="896938" cy="19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551" name="Freeform 9"/>
          <p:cNvSpPr/>
          <p:nvPr/>
        </p:nvSpPr>
        <p:spPr bwMode="auto">
          <a:xfrm>
            <a:off x="3619500" y="2382838"/>
            <a:ext cx="1595438" cy="173037"/>
          </a:xfrm>
          <a:custGeom>
            <a:avLst/>
            <a:gdLst>
              <a:gd name="T0" fmla="*/ 0 w 2017"/>
              <a:gd name="T1" fmla="*/ 0 h 97"/>
              <a:gd name="T2" fmla="*/ 2147483647 w 2017"/>
              <a:gd name="T3" fmla="*/ 0 h 97"/>
              <a:gd name="T4" fmla="*/ 2147483647 w 2017"/>
              <a:gd name="T5" fmla="*/ 2147483647 h 97"/>
              <a:gd name="T6" fmla="*/ 2147483647 w 2017"/>
              <a:gd name="T7" fmla="*/ 2147483647 h 97"/>
              <a:gd name="T8" fmla="*/ 0 60000 65536"/>
              <a:gd name="T9" fmla="*/ 0 60000 65536"/>
              <a:gd name="T10" fmla="*/ 0 60000 65536"/>
              <a:gd name="T11" fmla="*/ 0 60000 65536"/>
              <a:gd name="T12" fmla="*/ 0 w 2017"/>
              <a:gd name="T13" fmla="*/ 0 h 97"/>
              <a:gd name="T14" fmla="*/ 2017 w 2017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>
            <a:stCxn id="64556" idx="1"/>
            <a:endCxn id="64589" idx="0"/>
          </p:cNvCxnSpPr>
          <p:nvPr/>
        </p:nvCxnSpPr>
        <p:spPr bwMode="auto">
          <a:xfrm flipV="1">
            <a:off x="1630363" y="2443163"/>
            <a:ext cx="1747837" cy="4810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4554" idx="0"/>
            <a:endCxn id="64589" idx="0"/>
          </p:cNvCxnSpPr>
          <p:nvPr/>
        </p:nvCxnSpPr>
        <p:spPr bwMode="auto">
          <a:xfrm>
            <a:off x="1998663" y="2024063"/>
            <a:ext cx="1379537" cy="4191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554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02406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55" name="TextBox 20"/>
          <p:cNvSpPr txBox="1">
            <a:spLocks noChangeArrowheads="1"/>
          </p:cNvSpPr>
          <p:nvPr/>
        </p:nvSpPr>
        <p:spPr bwMode="auto">
          <a:xfrm>
            <a:off x="1427163" y="1727200"/>
            <a:ext cx="1292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 dirty="0"/>
              <a:t>192.168.10.0/24</a:t>
            </a:r>
            <a:endParaRPr lang="en-CA" b="1" dirty="0"/>
          </a:p>
        </p:txBody>
      </p:sp>
      <p:pic>
        <p:nvPicPr>
          <p:cNvPr id="64556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76701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/>
          <p:cNvCxnSpPr>
            <a:stCxn id="64562" idx="1"/>
            <a:endCxn id="64561" idx="0"/>
          </p:cNvCxnSpPr>
          <p:nvPr/>
        </p:nvCxnSpPr>
        <p:spPr bwMode="auto">
          <a:xfrm flipH="1" flipV="1">
            <a:off x="5519738" y="2443163"/>
            <a:ext cx="1028700" cy="4762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4559" idx="1"/>
          </p:cNvCxnSpPr>
          <p:nvPr/>
        </p:nvCxnSpPr>
        <p:spPr bwMode="auto">
          <a:xfrm flipH="1">
            <a:off x="5384800" y="2203450"/>
            <a:ext cx="1160463" cy="3667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559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2046288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60" name="Picture 3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2268538"/>
            <a:ext cx="693737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61" name="TextBox 26"/>
          <p:cNvSpPr txBox="1">
            <a:spLocks noChangeArrowheads="1"/>
          </p:cNvSpPr>
          <p:nvPr/>
        </p:nvSpPr>
        <p:spPr bwMode="auto">
          <a:xfrm>
            <a:off x="5329238" y="244316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>
                <a:solidFill>
                  <a:schemeClr val="bg1"/>
                </a:solidFill>
              </a:rPr>
              <a:t>R2</a:t>
            </a:r>
            <a:endParaRPr lang="en-CA" b="1">
              <a:solidFill>
                <a:schemeClr val="bg1"/>
              </a:solidFill>
            </a:endParaRPr>
          </a:p>
        </p:txBody>
      </p:sp>
      <p:pic>
        <p:nvPicPr>
          <p:cNvPr id="64562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276225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63" name="TextBox 28"/>
          <p:cNvSpPr txBox="1">
            <a:spLocks noChangeArrowheads="1"/>
          </p:cNvSpPr>
          <p:nvPr/>
        </p:nvSpPr>
        <p:spPr bwMode="auto">
          <a:xfrm>
            <a:off x="1335088" y="3065463"/>
            <a:ext cx="1292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/>
              <a:t>192.168.11.0/24</a:t>
            </a:r>
            <a:endParaRPr lang="en-CA" b="1"/>
          </a:p>
        </p:txBody>
      </p:sp>
      <p:sp>
        <p:nvSpPr>
          <p:cNvPr id="64564" name="TextBox 29"/>
          <p:cNvSpPr txBox="1">
            <a:spLocks noChangeArrowheads="1"/>
          </p:cNvSpPr>
          <p:nvPr/>
        </p:nvSpPr>
        <p:spPr bwMode="auto">
          <a:xfrm>
            <a:off x="6424613" y="175260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/>
              <a:t>10.1.1.0/24</a:t>
            </a:r>
            <a:endParaRPr lang="en-CA" b="1"/>
          </a:p>
        </p:txBody>
      </p:sp>
      <p:sp>
        <p:nvSpPr>
          <p:cNvPr id="64565" name="TextBox 30"/>
          <p:cNvSpPr txBox="1">
            <a:spLocks noChangeArrowheads="1"/>
          </p:cNvSpPr>
          <p:nvPr/>
        </p:nvSpPr>
        <p:spPr bwMode="auto">
          <a:xfrm>
            <a:off x="6434138" y="3049588"/>
            <a:ext cx="9525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/>
              <a:t>10.1.2.0/24</a:t>
            </a:r>
            <a:endParaRPr lang="en-CA" b="1"/>
          </a:p>
        </p:txBody>
      </p:sp>
      <p:sp>
        <p:nvSpPr>
          <p:cNvPr id="64566" name="TextBox 31"/>
          <p:cNvSpPr txBox="1">
            <a:spLocks noChangeArrowheads="1"/>
          </p:cNvSpPr>
          <p:nvPr/>
        </p:nvSpPr>
        <p:spPr bwMode="auto">
          <a:xfrm>
            <a:off x="3690938" y="1982788"/>
            <a:ext cx="1590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/>
              <a:t>209.165.200.224 /30</a:t>
            </a:r>
            <a:endParaRPr lang="en-CA" b="1"/>
          </a:p>
        </p:txBody>
      </p:sp>
      <p:sp>
        <p:nvSpPr>
          <p:cNvPr id="64567" name="TextBox 32"/>
          <p:cNvSpPr txBox="1">
            <a:spLocks noChangeArrowheads="1"/>
          </p:cNvSpPr>
          <p:nvPr/>
        </p:nvSpPr>
        <p:spPr bwMode="auto">
          <a:xfrm>
            <a:off x="4754563" y="2312988"/>
            <a:ext cx="4587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100"/>
              <a:t>.226</a:t>
            </a:r>
            <a:endParaRPr lang="en-CA" sz="2000"/>
          </a:p>
        </p:txBody>
      </p:sp>
      <p:cxnSp>
        <p:nvCxnSpPr>
          <p:cNvPr id="34" name="Straight Connector 33"/>
          <p:cNvCxnSpPr>
            <a:stCxn id="64560" idx="0"/>
          </p:cNvCxnSpPr>
          <p:nvPr/>
        </p:nvCxnSpPr>
        <p:spPr bwMode="auto">
          <a:xfrm flipV="1">
            <a:off x="5511800" y="2012950"/>
            <a:ext cx="1588" cy="255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569" name="Rectangle 34"/>
          <p:cNvSpPr>
            <a:spLocks noChangeArrowheads="1"/>
          </p:cNvSpPr>
          <p:nvPr/>
        </p:nvSpPr>
        <p:spPr bwMode="auto">
          <a:xfrm>
            <a:off x="1095375" y="1901825"/>
            <a:ext cx="381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.10</a:t>
            </a:r>
          </a:p>
        </p:txBody>
      </p:sp>
      <p:pic>
        <p:nvPicPr>
          <p:cNvPr id="64570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958975"/>
            <a:ext cx="498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Connector 36"/>
          <p:cNvCxnSpPr>
            <a:stCxn id="64554" idx="1"/>
            <a:endCxn id="64570" idx="3"/>
          </p:cNvCxnSpPr>
          <p:nvPr/>
        </p:nvCxnSpPr>
        <p:spPr bwMode="auto">
          <a:xfrm flipH="1">
            <a:off x="1196975" y="2181225"/>
            <a:ext cx="433388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572" name="Rectangle 37"/>
          <p:cNvSpPr>
            <a:spLocks noChangeArrowheads="1"/>
          </p:cNvSpPr>
          <p:nvPr/>
        </p:nvSpPr>
        <p:spPr bwMode="auto">
          <a:xfrm>
            <a:off x="1095375" y="2646363"/>
            <a:ext cx="381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.10</a:t>
            </a:r>
          </a:p>
        </p:txBody>
      </p:sp>
      <p:pic>
        <p:nvPicPr>
          <p:cNvPr id="64573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703513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/>
          <p:cNvCxnSpPr>
            <a:stCxn id="64556" idx="1"/>
            <a:endCxn id="64573" idx="3"/>
          </p:cNvCxnSpPr>
          <p:nvPr/>
        </p:nvCxnSpPr>
        <p:spPr bwMode="auto">
          <a:xfrm flipH="1">
            <a:off x="1196975" y="2924175"/>
            <a:ext cx="433388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575" name="Rectangle 40"/>
          <p:cNvSpPr>
            <a:spLocks noChangeArrowheads="1"/>
          </p:cNvSpPr>
          <p:nvPr/>
        </p:nvSpPr>
        <p:spPr bwMode="auto">
          <a:xfrm>
            <a:off x="7394575" y="1909763"/>
            <a:ext cx="381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.10</a:t>
            </a:r>
          </a:p>
        </p:txBody>
      </p:sp>
      <p:pic>
        <p:nvPicPr>
          <p:cNvPr id="64576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38" y="1962150"/>
            <a:ext cx="498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77" name="Rectangle 42"/>
          <p:cNvSpPr>
            <a:spLocks noChangeArrowheads="1"/>
          </p:cNvSpPr>
          <p:nvPr/>
        </p:nvSpPr>
        <p:spPr bwMode="auto">
          <a:xfrm>
            <a:off x="7408863" y="2649538"/>
            <a:ext cx="381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.10</a:t>
            </a:r>
          </a:p>
        </p:txBody>
      </p:sp>
      <p:pic>
        <p:nvPicPr>
          <p:cNvPr id="64578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2706688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79" name="Picture 2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1298575"/>
            <a:ext cx="1157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80" name="TextBox 45"/>
          <p:cNvSpPr txBox="1">
            <a:spLocks noChangeArrowheads="1"/>
          </p:cNvSpPr>
          <p:nvPr/>
        </p:nvSpPr>
        <p:spPr bwMode="auto">
          <a:xfrm>
            <a:off x="5754688" y="2117725"/>
            <a:ext cx="3016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100"/>
              <a:t>.1</a:t>
            </a:r>
            <a:endParaRPr lang="en-CA" sz="2000"/>
          </a:p>
        </p:txBody>
      </p:sp>
      <p:sp>
        <p:nvSpPr>
          <p:cNvPr id="64581" name="TextBox 46"/>
          <p:cNvSpPr txBox="1">
            <a:spLocks noChangeArrowheads="1"/>
          </p:cNvSpPr>
          <p:nvPr/>
        </p:nvSpPr>
        <p:spPr bwMode="auto">
          <a:xfrm>
            <a:off x="5761038" y="2633663"/>
            <a:ext cx="3032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100"/>
              <a:t>.1</a:t>
            </a:r>
            <a:endParaRPr lang="en-CA" sz="2000"/>
          </a:p>
        </p:txBody>
      </p:sp>
      <p:sp>
        <p:nvSpPr>
          <p:cNvPr id="64582" name="Rectangle 47"/>
          <p:cNvSpPr>
            <a:spLocks noChangeArrowheads="1"/>
          </p:cNvSpPr>
          <p:nvPr/>
        </p:nvSpPr>
        <p:spPr bwMode="auto">
          <a:xfrm>
            <a:off x="5184775" y="1757363"/>
            <a:ext cx="8493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64.100.0.1</a:t>
            </a:r>
          </a:p>
        </p:txBody>
      </p:sp>
      <p:pic>
        <p:nvPicPr>
          <p:cNvPr id="64583" name="Picture 3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1447800"/>
            <a:ext cx="35718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84" name="TextBox 49"/>
          <p:cNvSpPr txBox="1">
            <a:spLocks noChangeArrowheads="1"/>
          </p:cNvSpPr>
          <p:nvPr/>
        </p:nvSpPr>
        <p:spPr bwMode="auto">
          <a:xfrm>
            <a:off x="2627313" y="2576513"/>
            <a:ext cx="488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CA" sz="1100"/>
              <a:t>.1</a:t>
            </a:r>
          </a:p>
          <a:p>
            <a:pPr algn="r"/>
            <a:r>
              <a:rPr lang="en-CA" sz="1100"/>
              <a:t>G0/1</a:t>
            </a:r>
            <a:endParaRPr lang="en-CA" sz="2000"/>
          </a:p>
        </p:txBody>
      </p:sp>
      <p:sp>
        <p:nvSpPr>
          <p:cNvPr id="64585" name="TextBox 50"/>
          <p:cNvSpPr txBox="1">
            <a:spLocks noChangeArrowheads="1"/>
          </p:cNvSpPr>
          <p:nvPr/>
        </p:nvSpPr>
        <p:spPr bwMode="auto">
          <a:xfrm>
            <a:off x="3665538" y="2346325"/>
            <a:ext cx="5921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100"/>
              <a:t>.225</a:t>
            </a:r>
          </a:p>
          <a:p>
            <a:r>
              <a:rPr lang="en-CA" sz="1100"/>
              <a:t>S0/0/0</a:t>
            </a:r>
            <a:endParaRPr lang="en-CA" sz="2000"/>
          </a:p>
        </p:txBody>
      </p:sp>
      <p:sp>
        <p:nvSpPr>
          <p:cNvPr id="64586" name="TextBox 51"/>
          <p:cNvSpPr txBox="1">
            <a:spLocks noChangeArrowheads="1"/>
          </p:cNvSpPr>
          <p:nvPr/>
        </p:nvSpPr>
        <p:spPr bwMode="auto">
          <a:xfrm>
            <a:off x="2640013" y="1912938"/>
            <a:ext cx="4889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CA" sz="1100"/>
              <a:t>G0/0</a:t>
            </a:r>
          </a:p>
          <a:p>
            <a:pPr algn="r"/>
            <a:r>
              <a:rPr lang="en-CA" sz="1100"/>
              <a:t>.1</a:t>
            </a:r>
            <a:endParaRPr lang="en-CA" sz="2000"/>
          </a:p>
        </p:txBody>
      </p:sp>
      <p:sp>
        <p:nvSpPr>
          <p:cNvPr id="53" name="Oval 52"/>
          <p:cNvSpPr/>
          <p:nvPr/>
        </p:nvSpPr>
        <p:spPr>
          <a:xfrm>
            <a:off x="2932113" y="2184400"/>
            <a:ext cx="830262" cy="577850"/>
          </a:xfrm>
          <a:prstGeom prst="ellipse">
            <a:avLst/>
          </a:prstGeom>
          <a:solidFill>
            <a:srgbClr val="FFC000">
              <a:alpha val="28000"/>
            </a:srgbClr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/>
          </a:p>
        </p:txBody>
      </p:sp>
      <p:pic>
        <p:nvPicPr>
          <p:cNvPr id="64588" name="Picture 3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2268538"/>
            <a:ext cx="69373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89" name="TextBox 54"/>
          <p:cNvSpPr txBox="1">
            <a:spLocks noChangeArrowheads="1"/>
          </p:cNvSpPr>
          <p:nvPr/>
        </p:nvSpPr>
        <p:spPr bwMode="auto">
          <a:xfrm>
            <a:off x="3187700" y="244316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CA" sz="1200" b="1">
                <a:solidFill>
                  <a:schemeClr val="bg1"/>
                </a:solidFill>
              </a:rPr>
              <a:t>R1</a:t>
            </a:r>
            <a:endParaRPr lang="en-CA" b="1">
              <a:solidFill>
                <a:schemeClr val="bg1"/>
              </a:solidFill>
            </a:endParaRPr>
          </a:p>
        </p:txBody>
      </p:sp>
      <p:sp>
        <p:nvSpPr>
          <p:cNvPr id="64590" name="Rectangle 55"/>
          <p:cNvSpPr>
            <a:spLocks noChangeArrowheads="1"/>
          </p:cNvSpPr>
          <p:nvPr/>
        </p:nvSpPr>
        <p:spPr bwMode="auto">
          <a:xfrm>
            <a:off x="323850" y="2000250"/>
            <a:ext cx="4603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PC1</a:t>
            </a:r>
          </a:p>
        </p:txBody>
      </p:sp>
      <p:sp>
        <p:nvSpPr>
          <p:cNvPr id="64591" name="Rectangle 56"/>
          <p:cNvSpPr>
            <a:spLocks noChangeArrowheads="1"/>
          </p:cNvSpPr>
          <p:nvPr/>
        </p:nvSpPr>
        <p:spPr bwMode="auto">
          <a:xfrm>
            <a:off x="323850" y="2746375"/>
            <a:ext cx="4603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 sz="1100"/>
              <a:t>PC2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3381" y="3436938"/>
            <a:ext cx="528638" cy="3603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335088" y="3451226"/>
            <a:ext cx="1365249" cy="31432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786856" y="3432175"/>
            <a:ext cx="1216819" cy="36512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493419" y="3443061"/>
            <a:ext cx="1715294" cy="36512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293247" y="3443061"/>
            <a:ext cx="1015603" cy="36512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404100" y="3451225"/>
            <a:ext cx="1246188" cy="36512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r>
              <a:rPr lang="en-US" u="sng" dirty="0" smtClean="0"/>
              <a:t>6.3  Router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Routers</a:t>
            </a:r>
            <a:r>
              <a:rPr lang="en-US" dirty="0">
                <a:latin typeface="Candara" panose="020E0502030303020204" pitchFamily="34" charset="0"/>
              </a:rPr>
              <a:t> are </a:t>
            </a:r>
            <a:r>
              <a:rPr lang="en-US" dirty="0" smtClean="0">
                <a:latin typeface="Candara" panose="020E0502030303020204" pitchFamily="34" charset="0"/>
              </a:rPr>
              <a:t>devices </a:t>
            </a:r>
            <a:r>
              <a:rPr lang="en-US" dirty="0">
                <a:latin typeface="Candara" panose="020E0502030303020204" pitchFamily="34" charset="0"/>
              </a:rPr>
              <a:t>that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connect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multiple computer networks </a:t>
            </a:r>
            <a:r>
              <a:rPr lang="en-US" dirty="0">
                <a:latin typeface="Candara" panose="020E0502030303020204" pitchFamily="34" charset="0"/>
              </a:rPr>
              <a:t>together via either wired or wireless </a:t>
            </a:r>
            <a:r>
              <a:rPr lang="en-US" dirty="0" smtClean="0">
                <a:latin typeface="Candara" panose="020E0502030303020204" pitchFamily="34" charset="0"/>
              </a:rPr>
              <a:t>connections.</a:t>
            </a:r>
          </a:p>
          <a:p>
            <a:pPr marL="457200" indent="-457200">
              <a:buBlip>
                <a:blip r:embed="rId2"/>
              </a:buBlip>
            </a:pPr>
            <a:endParaRPr lang="en-US" dirty="0">
              <a:latin typeface="Candara" panose="020E0502030303020204" pitchFamily="34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dirty="0" smtClean="0">
                <a:latin typeface="Candara" panose="020E0502030303020204" pitchFamily="34" charset="0"/>
              </a:rPr>
              <a:t>A router </a:t>
            </a:r>
            <a:r>
              <a:rPr lang="en-US" dirty="0">
                <a:latin typeface="Candara" panose="020E0502030303020204" pitchFamily="34" charset="0"/>
              </a:rPr>
              <a:t>is a 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Layer 3 network gateway 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device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smtClean="0">
                <a:latin typeface="Candara" panose="020E0502030303020204" pitchFamily="34" charset="0"/>
              </a:rPr>
              <a:t>that operates </a:t>
            </a:r>
            <a:r>
              <a:rPr lang="en-US" dirty="0">
                <a:latin typeface="Candara" panose="020E0502030303020204" pitchFamily="34" charset="0"/>
              </a:rPr>
              <a:t>at the </a:t>
            </a:r>
            <a:r>
              <a:rPr lang="en-US" dirty="0" smtClean="0">
                <a:latin typeface="Candara" panose="020E0502030303020204" pitchFamily="34" charset="0"/>
              </a:rPr>
              <a:t>Network </a:t>
            </a:r>
            <a:r>
              <a:rPr lang="en-US" dirty="0">
                <a:latin typeface="Candara" panose="020E0502030303020204" pitchFamily="34" charset="0"/>
              </a:rPr>
              <a:t>L</a:t>
            </a:r>
            <a:r>
              <a:rPr lang="en-US" dirty="0" smtClean="0">
                <a:latin typeface="Candara" panose="020E0502030303020204" pitchFamily="34" charset="0"/>
              </a:rPr>
              <a:t>ayer</a:t>
            </a:r>
            <a:r>
              <a:rPr lang="en-US" dirty="0">
                <a:latin typeface="Candara" panose="020E0502030303020204" pitchFamily="34" charset="0"/>
              </a:rPr>
              <a:t> of the OSI model.</a:t>
            </a:r>
          </a:p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2"/>
              </a:buBlip>
            </a:pPr>
            <a:r>
              <a:rPr lang="en-US" dirty="0" smtClean="0">
                <a:latin typeface="Candara" panose="020E0502030303020204" pitchFamily="34" charset="0"/>
              </a:rPr>
              <a:t>Regardless </a:t>
            </a:r>
            <a:r>
              <a:rPr lang="en-US" dirty="0">
                <a:latin typeface="Candara" panose="020E0502030303020204" pitchFamily="34" charset="0"/>
              </a:rPr>
              <a:t>of their function, size or complexity, all router models are essentially </a:t>
            </a:r>
            <a:r>
              <a:rPr lang="en-US" dirty="0" smtClean="0">
                <a:latin typeface="Candara" panose="020E0502030303020204" pitchFamily="34" charset="0"/>
              </a:rPr>
              <a:t>computers.</a:t>
            </a:r>
          </a:p>
          <a:p>
            <a:pPr marL="463550" indent="-463550">
              <a:buBlip>
                <a:blip r:embed="rId2"/>
              </a:buBlip>
            </a:pPr>
            <a:endParaRPr lang="en-US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2"/>
              </a:buBlip>
            </a:pPr>
            <a:r>
              <a:rPr lang="en-US" dirty="0" smtClean="0">
                <a:latin typeface="Candara" panose="020E0502030303020204" pitchFamily="34" charset="0"/>
              </a:rPr>
              <a:t>Just </a:t>
            </a:r>
            <a:r>
              <a:rPr lang="en-US" dirty="0">
                <a:latin typeface="Candara" panose="020E0502030303020204" pitchFamily="34" charset="0"/>
              </a:rPr>
              <a:t>like computers, tablets, and smart devices, routers also </a:t>
            </a:r>
            <a:r>
              <a:rPr lang="en-US" dirty="0" smtClean="0">
                <a:latin typeface="Candara" panose="020E0502030303020204" pitchFamily="34" charset="0"/>
              </a:rPr>
              <a:t>require:</a:t>
            </a:r>
          </a:p>
          <a:p>
            <a:pPr marL="463550" indent="-463550">
              <a:buBlip>
                <a:blip r:embed="rId2"/>
              </a:buBlip>
            </a:pPr>
            <a:endParaRPr lang="en-US" dirty="0" smtClean="0">
              <a:latin typeface="Candara" panose="020E0502030303020204" pitchFamily="34" charset="0"/>
            </a:endParaRPr>
          </a:p>
          <a:p>
            <a:pPr marL="756285" lvl="1" indent="-463550">
              <a:buBlip>
                <a:blip r:embed="rId2"/>
              </a:buBlip>
            </a:pPr>
            <a:r>
              <a:rPr lang="en-US" i="1" dirty="0" smtClean="0">
                <a:latin typeface="Candara" panose="020E0502030303020204" pitchFamily="34" charset="0"/>
              </a:rPr>
              <a:t>Central </a:t>
            </a:r>
            <a:r>
              <a:rPr lang="en-US" i="1" dirty="0">
                <a:latin typeface="Candara" panose="020E0502030303020204" pitchFamily="34" charset="0"/>
              </a:rPr>
              <a:t>processing units (</a:t>
            </a:r>
            <a:r>
              <a:rPr lang="en-US" i="1" dirty="0" smtClean="0">
                <a:latin typeface="Candara" panose="020E0502030303020204" pitchFamily="34" charset="0"/>
              </a:rPr>
              <a:t>CPU)</a:t>
            </a:r>
          </a:p>
          <a:p>
            <a:pPr marL="756285" lvl="1" indent="-463550">
              <a:buBlip>
                <a:blip r:embed="rId2"/>
              </a:buBlip>
            </a:pPr>
            <a:r>
              <a:rPr lang="en-US" i="1" dirty="0" smtClean="0">
                <a:latin typeface="Candara" panose="020E0502030303020204" pitchFamily="34" charset="0"/>
              </a:rPr>
              <a:t>Operating </a:t>
            </a:r>
            <a:r>
              <a:rPr lang="en-US" i="1" dirty="0">
                <a:latin typeface="Candara" panose="020E0502030303020204" pitchFamily="34" charset="0"/>
              </a:rPr>
              <a:t>systems (</a:t>
            </a:r>
            <a:r>
              <a:rPr lang="en-US" i="1" dirty="0" smtClean="0">
                <a:latin typeface="Candara" panose="020E0502030303020204" pitchFamily="34" charset="0"/>
              </a:rPr>
              <a:t>OS)</a:t>
            </a:r>
          </a:p>
          <a:p>
            <a:pPr marL="756285" lvl="1" indent="-463550">
              <a:buBlip>
                <a:blip r:embed="rId2"/>
              </a:buBlip>
            </a:pPr>
            <a:r>
              <a:rPr lang="en-US" i="1" dirty="0" smtClean="0">
                <a:latin typeface="Candara" panose="020E0502030303020204" pitchFamily="34" charset="0"/>
              </a:rPr>
              <a:t>Memory </a:t>
            </a:r>
            <a:r>
              <a:rPr lang="en-US" i="1" dirty="0">
                <a:latin typeface="Candara" panose="020E0502030303020204" pitchFamily="34" charset="0"/>
              </a:rPr>
              <a:t>consisting of random-access memory (RAM), read-only memory (ROM), nonvolatile random-access memory (NVRAM), and flash.</a:t>
            </a:r>
          </a:p>
          <a:p>
            <a:endParaRPr lang="en-US" i="1" dirty="0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-76200"/>
            <a:ext cx="2858075" cy="167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Blip>
                <a:blip r:embed="rId2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Router CPU </a:t>
            </a:r>
          </a:p>
          <a:p>
            <a:pPr marL="756285" lvl="1" indent="-463550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Used to </a:t>
            </a:r>
            <a:r>
              <a:rPr lang="en-US" i="1" dirty="0">
                <a:solidFill>
                  <a:srgbClr val="FF0000"/>
                </a:solidFill>
                <a:latin typeface="Candara" panose="020E0502030303020204" pitchFamily="34" charset="0"/>
              </a:rPr>
              <a:t>execute OS instructions</a:t>
            </a:r>
            <a:r>
              <a:rPr lang="en-US" i="1" dirty="0">
                <a:solidFill>
                  <a:schemeClr val="tx1"/>
                </a:solidFill>
                <a:latin typeface="Candara" panose="020E0502030303020204" pitchFamily="34" charset="0"/>
              </a:rPr>
              <a:t>, such as system initialization, routing functions, and switching functions</a:t>
            </a:r>
            <a:r>
              <a:rPr lang="en-US" i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 marL="756285" lvl="1" indent="-463550">
              <a:buFont typeface="Wingdings" panose="05000000000000000000" pitchFamily="2" charset="2"/>
              <a:buChar char="Ø"/>
            </a:pPr>
            <a:endParaRPr lang="en-US" i="1" dirty="0" smtClean="0">
              <a:latin typeface="Candara" panose="020E0502030303020204" pitchFamily="34" charset="0"/>
            </a:endParaRPr>
          </a:p>
          <a:p>
            <a:pPr marL="756285" lvl="1" indent="-463550">
              <a:buFont typeface="Wingdings" panose="05000000000000000000" pitchFamily="2" charset="2"/>
              <a:buChar char="Ø"/>
            </a:pPr>
            <a:endParaRPr lang="en-US" i="1" dirty="0" smtClean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2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Router OS</a:t>
            </a:r>
          </a:p>
          <a:p>
            <a:pPr marL="756285" lvl="1" indent="-4635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/>
                </a:solidFill>
                <a:latin typeface="Candara" panose="020E0502030303020204" pitchFamily="34" charset="0"/>
              </a:rPr>
              <a:t>The Cisco </a:t>
            </a: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Internetwork Operating System (IOS) </a:t>
            </a:r>
            <a:r>
              <a:rPr lang="en-US" i="1" dirty="0">
                <a:solidFill>
                  <a:srgbClr val="FF0000"/>
                </a:solidFill>
                <a:latin typeface="Candara" panose="020E0502030303020204" pitchFamily="34" charset="0"/>
              </a:rPr>
              <a:t>provide routing and switching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705932"/>
            <a:ext cx="4363497" cy="1940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9512"/>
            <a:ext cx="8229600" cy="1066800"/>
          </a:xfrm>
        </p:spPr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200361"/>
          <a:ext cx="7848600" cy="4248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0506">
                <a:tc>
                  <a:txBody>
                    <a:bodyPr/>
                    <a:lstStyle/>
                    <a:p>
                      <a:pPr algn="ctr"/>
                      <a:r>
                        <a:rPr lang="en-CA" sz="2000" baseline="0" dirty="0" smtClean="0">
                          <a:latin typeface="Candara" panose="020E0502030303020204" pitchFamily="34" charset="0"/>
                        </a:rPr>
                        <a:t>M</a:t>
                      </a:r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emory </a:t>
                      </a:r>
                      <a:endParaRPr lang="en-CA" sz="2000" dirty="0"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Volatile</a:t>
                      </a:r>
                      <a:r>
                        <a:rPr lang="en-CA" sz="2000" baseline="0" dirty="0" smtClean="0">
                          <a:latin typeface="Candara" panose="020E0502030303020204" pitchFamily="34" charset="0"/>
                        </a:rPr>
                        <a:t> / </a:t>
                      </a:r>
                    </a:p>
                    <a:p>
                      <a:pPr algn="ctr"/>
                      <a:r>
                        <a:rPr lang="en-CA" sz="2000" baseline="0" dirty="0" smtClean="0">
                          <a:latin typeface="Candara" panose="020E0502030303020204" pitchFamily="34" charset="0"/>
                        </a:rPr>
                        <a:t>Non-Volatile</a:t>
                      </a:r>
                      <a:endParaRPr lang="en-CA" sz="2000" dirty="0"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Stores</a:t>
                      </a:r>
                      <a:endParaRPr lang="en-CA" sz="2000" dirty="0"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509">
                <a:tc>
                  <a:txBody>
                    <a:bodyPr/>
                    <a:lstStyle/>
                    <a:p>
                      <a:pPr algn="ctr"/>
                      <a:r>
                        <a:rPr lang="en-CA" sz="2000" b="1" i="1" dirty="0" smtClean="0">
                          <a:solidFill>
                            <a:srgbClr val="00B050"/>
                          </a:solidFill>
                          <a:latin typeface="Candara" panose="020E0502030303020204" pitchFamily="34" charset="0"/>
                        </a:rPr>
                        <a:t>RAM</a:t>
                      </a:r>
                      <a:endParaRPr lang="en-CA" sz="2000" b="1" i="1" dirty="0">
                        <a:solidFill>
                          <a:srgbClr val="00B050"/>
                        </a:solidFill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Volatile</a:t>
                      </a:r>
                      <a:endParaRPr lang="en-CA" sz="2000" dirty="0"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20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Running IOS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20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</a:rPr>
                        <a:t>Running configuration </a:t>
                      </a:r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file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IP routing and ARP tables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Packet buffer</a:t>
                      </a:r>
                      <a:endParaRPr lang="en-CA" sz="2000" dirty="0"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006">
                <a:tc>
                  <a:txBody>
                    <a:bodyPr/>
                    <a:lstStyle/>
                    <a:p>
                      <a:pPr algn="ctr"/>
                      <a:r>
                        <a:rPr lang="en-CA" sz="2000" b="1" i="1" dirty="0" smtClean="0">
                          <a:solidFill>
                            <a:srgbClr val="00B050"/>
                          </a:solidFill>
                          <a:latin typeface="Candara" panose="020E0502030303020204" pitchFamily="34" charset="0"/>
                        </a:rPr>
                        <a:t>ROM</a:t>
                      </a:r>
                      <a:endParaRPr lang="en-CA" sz="2000" b="1" i="1" dirty="0">
                        <a:solidFill>
                          <a:srgbClr val="00B050"/>
                        </a:solidFill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Non-Volatile</a:t>
                      </a:r>
                      <a:endParaRPr lang="en-CA" sz="2000" dirty="0"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2000" kern="1200" dirty="0" err="1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Bootup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(</a:t>
                      </a:r>
                      <a:r>
                        <a:rPr lang="en-CA" sz="2000" kern="1200" dirty="0" err="1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startup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) instructions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2000" kern="1200" dirty="0" smtClean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Basic diagnostic software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2000" kern="1200" dirty="0" smtClean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Limited IOS</a:t>
                      </a:r>
                      <a:endParaRPr lang="en-CA" sz="2000" kern="1200" dirty="0">
                        <a:solidFill>
                          <a:schemeClr val="dk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587">
                <a:tc>
                  <a:txBody>
                    <a:bodyPr/>
                    <a:lstStyle/>
                    <a:p>
                      <a:pPr algn="ctr"/>
                      <a:r>
                        <a:rPr lang="en-CA" sz="2000" b="1" i="1" dirty="0" smtClean="0">
                          <a:solidFill>
                            <a:srgbClr val="00B050"/>
                          </a:solidFill>
                          <a:latin typeface="Candara" panose="020E0502030303020204" pitchFamily="34" charset="0"/>
                        </a:rPr>
                        <a:t>NVRAM</a:t>
                      </a:r>
                      <a:endParaRPr lang="en-CA" sz="2000" b="1" i="1" dirty="0">
                        <a:solidFill>
                          <a:srgbClr val="00B050"/>
                        </a:solidFill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Non-Volatile</a:t>
                      </a:r>
                      <a:endParaRPr lang="en-CA" sz="2000" dirty="0"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Startup configuration </a:t>
                      </a:r>
                      <a:r>
                        <a:rPr lang="en-CA" sz="2000" kern="1200" dirty="0" smtClean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file</a:t>
                      </a:r>
                      <a:endParaRPr lang="en-CA" sz="2000" kern="1200" dirty="0">
                        <a:solidFill>
                          <a:schemeClr val="dk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504">
                <a:tc>
                  <a:txBody>
                    <a:bodyPr/>
                    <a:lstStyle/>
                    <a:p>
                      <a:pPr algn="ctr"/>
                      <a:r>
                        <a:rPr lang="en-CA" sz="2000" b="1" i="1" dirty="0" smtClean="0">
                          <a:solidFill>
                            <a:srgbClr val="00B050"/>
                          </a:solidFill>
                          <a:latin typeface="Candara" panose="020E0502030303020204" pitchFamily="34" charset="0"/>
                        </a:rPr>
                        <a:t>Flash</a:t>
                      </a:r>
                      <a:endParaRPr lang="en-CA" sz="2000" b="1" i="1" dirty="0">
                        <a:solidFill>
                          <a:srgbClr val="00B050"/>
                        </a:solidFill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Candara" panose="020E0502030303020204" pitchFamily="34" charset="0"/>
                        </a:rPr>
                        <a:t>Non-Volatile</a:t>
                      </a:r>
                      <a:endParaRPr lang="en-CA" sz="2000" dirty="0">
                        <a:latin typeface="Candara" panose="020E0502030303020204" pitchFamily="34" charset="0"/>
                      </a:endParaRPr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IOS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2000" kern="1200" dirty="0" smtClean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Other system files</a:t>
                      </a:r>
                      <a:endParaRPr lang="en-CA" sz="2000" kern="1200" dirty="0">
                        <a:solidFill>
                          <a:schemeClr val="dk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" y="898643"/>
            <a:ext cx="5298140" cy="757551"/>
          </a:xfrm>
        </p:spPr>
        <p:txBody>
          <a:bodyPr>
            <a:normAutofit fontScale="90000"/>
          </a:bodyPr>
          <a:lstStyle/>
          <a:p>
            <a:r>
              <a:rPr lang="en-US" altLang="en-US" sz="1600" dirty="0"/>
              <a:t>Router Boot-up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err="1"/>
              <a:t>Bootset</a:t>
            </a:r>
            <a:r>
              <a:rPr lang="en-US" altLang="en-US" dirty="0"/>
              <a:t> Files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778478" y="1540328"/>
            <a:ext cx="4147199" cy="5089072"/>
          </a:xfrm>
        </p:spPr>
        <p:txBody>
          <a:bodyPr>
            <a:normAutofit/>
          </a:bodyPr>
          <a:lstStyle/>
          <a:p>
            <a:pPr marL="457200" lvl="1" indent="-457200" algn="just"/>
            <a:r>
              <a:rPr lang="en-CA" alt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Cisco routers and switches load the </a:t>
            </a:r>
            <a:r>
              <a:rPr lang="en-CA" altLang="en-US" sz="2000" i="1" dirty="0">
                <a:solidFill>
                  <a:srgbClr val="00B050"/>
                </a:solidFill>
                <a:latin typeface="Candara" panose="020E0502030303020204" pitchFamily="34" charset="0"/>
              </a:rPr>
              <a:t>IOS image </a:t>
            </a:r>
            <a:r>
              <a:rPr lang="en-CA" alt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and </a:t>
            </a:r>
            <a:r>
              <a:rPr lang="en-CA" altLang="en-US" sz="2000" i="1" dirty="0" err="1">
                <a:solidFill>
                  <a:srgbClr val="00B050"/>
                </a:solidFill>
                <a:latin typeface="Candara" panose="020E0502030303020204" pitchFamily="34" charset="0"/>
              </a:rPr>
              <a:t>S</a:t>
            </a:r>
            <a:r>
              <a:rPr lang="en-CA" altLang="en-US" sz="2000" i="1" dirty="0" err="1" smtClean="0">
                <a:solidFill>
                  <a:srgbClr val="00B050"/>
                </a:solidFill>
                <a:latin typeface="Candara" panose="020E0502030303020204" pitchFamily="34" charset="0"/>
              </a:rPr>
              <a:t>tartup</a:t>
            </a:r>
            <a:r>
              <a:rPr lang="en-CA" altLang="en-US" sz="20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CA" altLang="en-US" sz="2000" i="1" dirty="0">
                <a:solidFill>
                  <a:srgbClr val="00B050"/>
                </a:solidFill>
                <a:latin typeface="Candara" panose="020E0502030303020204" pitchFamily="34" charset="0"/>
              </a:rPr>
              <a:t>C</a:t>
            </a:r>
            <a:r>
              <a:rPr lang="en-CA" altLang="en-US" sz="20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onfiguration </a:t>
            </a:r>
            <a:r>
              <a:rPr lang="en-CA" altLang="en-US" sz="2000" i="1" dirty="0">
                <a:solidFill>
                  <a:srgbClr val="00B050"/>
                </a:solidFill>
                <a:latin typeface="Candara" panose="020E0502030303020204" pitchFamily="34" charset="0"/>
              </a:rPr>
              <a:t>F</a:t>
            </a:r>
            <a:r>
              <a:rPr lang="en-CA" altLang="en-US" sz="20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ile </a:t>
            </a:r>
            <a:r>
              <a:rPr lang="en-CA" alt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into RAM when they are booted.  </a:t>
            </a:r>
            <a:endParaRPr lang="en-CA" altLang="en-US" sz="2000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lvl="1" algn="just"/>
            <a:endParaRPr lang="en-CA" alt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457200" lvl="1" indent="-396875" algn="just"/>
            <a:r>
              <a:rPr lang="en-CA" alt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The </a:t>
            </a:r>
            <a:r>
              <a:rPr lang="en-CA" altLang="en-US" sz="2000" i="1" dirty="0">
                <a:solidFill>
                  <a:srgbClr val="00B050"/>
                </a:solidFill>
                <a:latin typeface="Candara" panose="020E0502030303020204" pitchFamily="34" charset="0"/>
              </a:rPr>
              <a:t>R</a:t>
            </a:r>
            <a:r>
              <a:rPr lang="en-CA" altLang="en-US" sz="20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unning </a:t>
            </a:r>
            <a:r>
              <a:rPr lang="en-CA" altLang="en-US" sz="2000" i="1" dirty="0">
                <a:solidFill>
                  <a:srgbClr val="00B050"/>
                </a:solidFill>
                <a:latin typeface="Candara" panose="020E0502030303020204" pitchFamily="34" charset="0"/>
              </a:rPr>
              <a:t>C</a:t>
            </a:r>
            <a:r>
              <a:rPr lang="en-CA" altLang="en-US" sz="20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onfiguration </a:t>
            </a:r>
            <a:r>
              <a:rPr lang="en-CA" alt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is modified when the network administrator makes any changes.  These changes should be saved to the </a:t>
            </a:r>
            <a:r>
              <a:rPr lang="en-CA" altLang="en-US" sz="2000" i="1" dirty="0" err="1">
                <a:solidFill>
                  <a:srgbClr val="00B050"/>
                </a:solidFill>
                <a:latin typeface="Candara" panose="020E0502030303020204" pitchFamily="34" charset="0"/>
              </a:rPr>
              <a:t>S</a:t>
            </a:r>
            <a:r>
              <a:rPr lang="en-CA" altLang="en-US" sz="2000" i="1" dirty="0" err="1" smtClean="0">
                <a:solidFill>
                  <a:srgbClr val="00B050"/>
                </a:solidFill>
                <a:latin typeface="Candara" panose="020E0502030303020204" pitchFamily="34" charset="0"/>
              </a:rPr>
              <a:t>tartup</a:t>
            </a:r>
            <a:r>
              <a:rPr lang="en-CA" altLang="en-US" sz="20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CA" altLang="en-US" sz="2000" i="1" dirty="0">
                <a:solidFill>
                  <a:srgbClr val="00B050"/>
                </a:solidFill>
                <a:latin typeface="Candara" panose="020E0502030303020204" pitchFamily="34" charset="0"/>
              </a:rPr>
              <a:t>C</a:t>
            </a:r>
            <a:r>
              <a:rPr lang="en-CA" altLang="en-US" sz="20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onfiguration </a:t>
            </a:r>
            <a:r>
              <a:rPr lang="en-CA" altLang="en-US" sz="2000" i="1" dirty="0">
                <a:solidFill>
                  <a:srgbClr val="00B050"/>
                </a:solidFill>
                <a:latin typeface="Candara" panose="020E0502030303020204" pitchFamily="34" charset="0"/>
              </a:rPr>
              <a:t>F</a:t>
            </a:r>
            <a:r>
              <a:rPr lang="en-CA" altLang="en-US" sz="20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ile</a:t>
            </a:r>
            <a:r>
              <a:rPr lang="en-CA" alt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CA" alt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in NVRAM in order for them to take effect on the next reboot of the router or during in the event of a power loss.</a:t>
            </a:r>
          </a:p>
          <a:p>
            <a:pPr lvl="1"/>
            <a:endParaRPr lang="en-CA" altLang="en-US" sz="1800" dirty="0"/>
          </a:p>
          <a:p>
            <a:pPr lvl="1"/>
            <a:endParaRPr lang="en-CA" altLang="en-US" sz="1350" dirty="0"/>
          </a:p>
          <a:p>
            <a:pPr lvl="2"/>
            <a:endParaRPr lang="en-CA" altLang="en-US" sz="1350" dirty="0"/>
          </a:p>
          <a:p>
            <a:pPr lvl="1"/>
            <a:endParaRPr lang="en-CA" altLang="en-US" sz="1500" dirty="0"/>
          </a:p>
          <a:p>
            <a:pPr lvl="1"/>
            <a:endParaRPr lang="en-CA" altLang="en-US" sz="1500" dirty="0"/>
          </a:p>
          <a:p>
            <a:pPr lvl="1"/>
            <a:endParaRPr lang="en-CA" altLang="en-US" sz="1500" dirty="0"/>
          </a:p>
          <a:p>
            <a:pPr lvl="1"/>
            <a:endParaRPr lang="en-CA" altLang="en-US" sz="1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4" y="1783678"/>
            <a:ext cx="4715871" cy="3726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Roles of the Network Layer </a:t>
            </a:r>
          </a:p>
          <a:p>
            <a:pPr marL="463550" indent="-463550">
              <a:buBlip>
                <a:blip r:embed="rId2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Examine Internet Protocol (IP) and its features</a:t>
            </a:r>
          </a:p>
          <a:p>
            <a:pPr marL="463550" indent="-463550">
              <a:buBlip>
                <a:blip r:embed="rId2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3 characteristics of IP</a:t>
            </a:r>
          </a:p>
          <a:p>
            <a:pPr marL="463550" indent="-463550">
              <a:buBlip>
                <a:blip r:embed="rId2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How routing works</a:t>
            </a:r>
          </a:p>
          <a:p>
            <a:pPr marL="463550" indent="-463550">
              <a:buBlip>
                <a:blip r:embed="rId2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63550" indent="-463550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Router</a:t>
            </a:r>
          </a:p>
          <a:p>
            <a:endParaRPr lang="en-MY" dirty="0" smtClean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endParaRPr lang="en-MY" dirty="0" smtClean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>
              <a:buNone/>
            </a:pPr>
            <a:endParaRPr lang="en-MY" dirty="0" smtClean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838200"/>
            <a:ext cx="8229600" cy="1069848"/>
          </a:xfrm>
        </p:spPr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2133600"/>
            <a:ext cx="8686800" cy="4324350"/>
          </a:xfrm>
        </p:spPr>
        <p:txBody>
          <a:bodyPr/>
          <a:lstStyle/>
          <a:p>
            <a:pPr marL="463550" indent="-463550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To accomplish the end to end delivery / transport, the following four processes are involved:</a:t>
            </a:r>
            <a:endParaRPr lang="en-US" dirty="0">
              <a:latin typeface="Candara" panose="020E0502030303020204" pitchFamily="34" charset="0"/>
            </a:endParaRPr>
          </a:p>
          <a:p>
            <a:pPr>
              <a:buNone/>
            </a:pPr>
            <a:endParaRPr lang="en-US" dirty="0" smtClean="0">
              <a:latin typeface="Candara" panose="020E0502030303020204" pitchFamily="34" charset="0"/>
            </a:endParaRPr>
          </a:p>
          <a:p>
            <a:pPr>
              <a:buNone/>
            </a:pPr>
            <a:r>
              <a:rPr lang="en-US" dirty="0" smtClean="0">
                <a:latin typeface="Candara" panose="020E0502030303020204" pitchFamily="34" charset="0"/>
              </a:rPr>
              <a:t>	(</a:t>
            </a:r>
            <a:r>
              <a:rPr lang="en-US" dirty="0" err="1" smtClean="0">
                <a:latin typeface="Candara" panose="020E0502030303020204" pitchFamily="34" charset="0"/>
              </a:rPr>
              <a:t>i</a:t>
            </a:r>
            <a:r>
              <a:rPr lang="en-US" dirty="0" smtClean="0">
                <a:latin typeface="Candara" panose="020E0502030303020204" pitchFamily="34" charset="0"/>
              </a:rPr>
              <a:t>)	</a:t>
            </a:r>
            <a:r>
              <a:rPr lang="en-US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addressing</a:t>
            </a:r>
            <a:r>
              <a:rPr lang="en-US" i="1" dirty="0" smtClean="0">
                <a:latin typeface="Candara" panose="020E0502030303020204" pitchFamily="34" charset="0"/>
              </a:rPr>
              <a:t> – </a:t>
            </a: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IP address</a:t>
            </a:r>
          </a:p>
          <a:p>
            <a:pPr>
              <a:buNone/>
            </a:pPr>
            <a:r>
              <a:rPr lang="en-US" dirty="0" smtClean="0">
                <a:latin typeface="Candara" panose="020E0502030303020204" pitchFamily="34" charset="0"/>
              </a:rPr>
              <a:t>	(ii)	</a:t>
            </a:r>
            <a:r>
              <a:rPr lang="en-US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encapsulation</a:t>
            </a:r>
            <a:r>
              <a:rPr lang="en-US" i="1" dirty="0" smtClean="0">
                <a:latin typeface="Candara" panose="020E0502030303020204" pitchFamily="34" charset="0"/>
              </a:rPr>
              <a:t> - </a:t>
            </a:r>
            <a:r>
              <a:rPr lang="en-US" i="1" dirty="0">
                <a:solidFill>
                  <a:srgbClr val="00B050"/>
                </a:solidFill>
                <a:latin typeface="Candara" panose="020E0502030303020204" pitchFamily="34" charset="0"/>
              </a:rPr>
              <a:t>P</a:t>
            </a: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acket</a:t>
            </a:r>
          </a:p>
          <a:p>
            <a:pPr>
              <a:buNone/>
            </a:pPr>
            <a:r>
              <a:rPr lang="en-US" dirty="0" smtClean="0">
                <a:latin typeface="Candara" panose="020E0502030303020204" pitchFamily="34" charset="0"/>
              </a:rPr>
              <a:t>	(iii)	</a:t>
            </a:r>
            <a:r>
              <a:rPr lang="en-US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routing</a:t>
            </a:r>
          </a:p>
          <a:p>
            <a:pPr>
              <a:buNone/>
            </a:pPr>
            <a:r>
              <a:rPr lang="en-US" dirty="0" smtClean="0">
                <a:latin typeface="Candara" panose="020E0502030303020204" pitchFamily="34" charset="0"/>
              </a:rPr>
              <a:t>	(iv)	</a:t>
            </a:r>
            <a:r>
              <a:rPr lang="en-US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de-encapsulation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4400"/>
            <a:ext cx="7377112" cy="5739009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2438400" y="2488504"/>
            <a:ext cx="0" cy="333174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28800" y="3783904"/>
            <a:ext cx="13716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Segment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4343400"/>
            <a:ext cx="1371600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Packet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3414" y="4754242"/>
            <a:ext cx="13716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3414" y="5356414"/>
            <a:ext cx="13716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101010101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7400" y="5820245"/>
            <a:ext cx="13716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101010101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934200" y="2381514"/>
            <a:ext cx="76200" cy="325728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48400" y="5256420"/>
            <a:ext cx="13716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101010101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48400" y="4754242"/>
            <a:ext cx="13716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Frame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8400" y="4252064"/>
            <a:ext cx="1371600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Packet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8400" y="3775030"/>
            <a:ext cx="13716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Segment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48400" y="2038705"/>
            <a:ext cx="1371600" cy="369332"/>
          </a:xfrm>
          <a:prstGeom prst="rect">
            <a:avLst/>
          </a:prstGeom>
          <a:solidFill>
            <a:srgbClr val="E6EB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38601" y="4343400"/>
            <a:ext cx="488155" cy="101301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26756" y="4343400"/>
            <a:ext cx="502445" cy="1097686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82678" y="4067398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0.39167 -0.0067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9" grpId="2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304800" y="2133600"/>
            <a:ext cx="8686800" cy="43243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Blip>
                <a:blip r:embed="rId3"/>
              </a:buBlip>
              <a:defRPr/>
            </a:pPr>
            <a:r>
              <a:rPr lang="en-US" sz="2800" dirty="0" smtClean="0">
                <a:latin typeface="Candara" panose="020E0502030303020204" pitchFamily="34" charset="0"/>
              </a:rPr>
              <a:t>Protocol(s) involved in this layer includes:</a:t>
            </a:r>
          </a:p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Blip>
                <a:blip r:embed="rId3"/>
              </a:buBlip>
              <a:defRPr/>
            </a:pPr>
            <a:endParaRPr lang="en-US" sz="2800" b="1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920750" lvl="1" indent="-463550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  <a:defRPr/>
            </a:pPr>
            <a:r>
              <a:rPr lang="en-US" sz="28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Internet Protocol version 4 (IPv4)</a:t>
            </a:r>
          </a:p>
          <a:p>
            <a:pPr marL="920750" lvl="1" indent="-463550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  <a:defRPr/>
            </a:pPr>
            <a:r>
              <a:rPr lang="en-US" sz="28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Internet Protocol version 6 (IPv6)</a:t>
            </a:r>
          </a:p>
          <a:p>
            <a:pPr marL="920750" lvl="1" indent="-463550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  <a:defRPr/>
            </a:pPr>
            <a:r>
              <a:rPr lang="en-US" sz="2800" dirty="0" smtClean="0">
                <a:latin typeface="Candara" panose="020E0502030303020204" pitchFamily="34" charset="0"/>
              </a:rPr>
              <a:t>Novell Internetwork Packet Exchange (IPX)</a:t>
            </a:r>
          </a:p>
          <a:p>
            <a:pPr marL="920750" lvl="1" indent="-463550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  <a:defRPr/>
            </a:pPr>
            <a:r>
              <a:rPr lang="en-US" sz="2800" dirty="0" smtClean="0">
                <a:latin typeface="Candara" panose="020E0502030303020204" pitchFamily="34" charset="0"/>
              </a:rPr>
              <a:t>AppleTalk</a:t>
            </a:r>
            <a:endParaRPr lang="en-US" sz="2800" dirty="0">
              <a:latin typeface="Candara" panose="020E0502030303020204" pitchFamily="34" charset="0"/>
            </a:endParaRPr>
          </a:p>
          <a:p>
            <a:pPr marL="920750" lvl="1" indent="-463550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  <a:defRPr/>
            </a:pPr>
            <a:r>
              <a:rPr lang="en-US" sz="2800" dirty="0" smtClean="0">
                <a:latin typeface="Candara" panose="020E0502030303020204" pitchFamily="34" charset="0"/>
              </a:rPr>
              <a:t>Connectionless Network Service (CLNS/</a:t>
            </a:r>
            <a:r>
              <a:rPr lang="en-US" sz="2800" dirty="0" err="1" smtClean="0">
                <a:latin typeface="Candara" panose="020E0502030303020204" pitchFamily="34" charset="0"/>
              </a:rPr>
              <a:t>DECNet</a:t>
            </a:r>
            <a:r>
              <a:rPr lang="en-US" sz="2800" dirty="0" smtClean="0">
                <a:latin typeface="Candara" panose="020E0502030303020204" pitchFamily="34" charset="0"/>
              </a:rPr>
              <a:t>)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 panose="02040502050405020303"/>
              <a:buChar char="•"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0" y="3225369"/>
            <a:ext cx="787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(IP)</a:t>
            </a:r>
            <a:endParaRPr lang="en-US" sz="3200" i="1" dirty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248400" y="3225369"/>
            <a:ext cx="228600" cy="813231"/>
          </a:xfrm>
          <a:prstGeom prst="rightBrac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1" y="411711"/>
            <a:ext cx="8554577" cy="60345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3276600"/>
            <a:ext cx="83058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IPv4 </a:t>
            </a:r>
            <a:r>
              <a:rPr lang="en-US" dirty="0" err="1" smtClean="0"/>
              <a:t>vs</a:t>
            </a:r>
            <a:r>
              <a:rPr lang="en-US" dirty="0" smtClean="0"/>
              <a:t> IPv6</a:t>
            </a:r>
            <a:endParaRPr lang="en-US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304800" y="2133600"/>
            <a:ext cx="8686800" cy="432435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463550" indent="-463550" algn="just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</a:pPr>
            <a:r>
              <a:rPr lang="en-US" sz="32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Internet Protocol Version 4 (IPv4)</a:t>
            </a:r>
            <a:r>
              <a:rPr lang="en-US" sz="3200" dirty="0" smtClean="0">
                <a:latin typeface="Candara" panose="020E0502030303020204" pitchFamily="34" charset="0"/>
              </a:rPr>
              <a:t> is the </a:t>
            </a:r>
            <a:r>
              <a:rPr lang="en-US" sz="32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most widely deployed </a:t>
            </a:r>
            <a:r>
              <a:rPr lang="en-US" sz="3200" dirty="0" smtClean="0">
                <a:latin typeface="Candara" panose="020E0502030303020204" pitchFamily="34" charset="0"/>
              </a:rPr>
              <a:t>version of IP.</a:t>
            </a:r>
          </a:p>
          <a:p>
            <a:pPr marL="463550" indent="-463550" algn="just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</a:pPr>
            <a:endParaRPr lang="en-US" sz="3200" dirty="0">
              <a:latin typeface="Candara" panose="020E0502030303020204" pitchFamily="34" charset="0"/>
            </a:endParaRPr>
          </a:p>
          <a:p>
            <a:pPr marL="463550" indent="-463550" algn="just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</a:pPr>
            <a:r>
              <a:rPr lang="en-US" sz="3200" dirty="0" smtClean="0">
                <a:latin typeface="Candara" panose="020E0502030303020204" pitchFamily="34" charset="0"/>
              </a:rPr>
              <a:t>But due to IPv4 is </a:t>
            </a:r>
            <a:r>
              <a:rPr lang="en-US" sz="32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“running out of addresses” </a:t>
            </a:r>
            <a:r>
              <a:rPr lang="en-US" sz="3200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Internet Protocol Version 6 (IPv6)</a:t>
            </a:r>
            <a:r>
              <a:rPr lang="en-US" sz="3200" dirty="0" smtClean="0">
                <a:latin typeface="Candara" panose="020E0502030303020204" pitchFamily="34" charset="0"/>
              </a:rPr>
              <a:t> is developed and slowly being implemented.  </a:t>
            </a:r>
          </a:p>
          <a:p>
            <a:pPr marL="463550" indent="-463550" algn="just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</a:pPr>
            <a:endParaRPr lang="en-US" sz="3200" dirty="0">
              <a:latin typeface="Candara" panose="020E0502030303020204" pitchFamily="34" charset="0"/>
            </a:endParaRPr>
          </a:p>
          <a:p>
            <a:pPr marL="463550" indent="-463550" algn="just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</a:pPr>
            <a:r>
              <a:rPr lang="en-US" sz="3200" dirty="0" smtClean="0">
                <a:latin typeface="Candara" panose="020E0502030303020204" pitchFamily="34" charset="0"/>
              </a:rPr>
              <a:t>It is expected to eventually replace IPv4.</a:t>
            </a:r>
          </a:p>
          <a:p>
            <a:pPr marL="463550" indent="-463550" algn="just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</a:pPr>
            <a:endParaRPr lang="en-US" sz="3200" dirty="0">
              <a:latin typeface="Candara" panose="020E0502030303020204" pitchFamily="34" charset="0"/>
            </a:endParaRPr>
          </a:p>
          <a:p>
            <a:pPr marL="463550" indent="-463550" algn="just">
              <a:spcBef>
                <a:spcPts val="300"/>
              </a:spcBef>
              <a:buClr>
                <a:schemeClr val="accent3"/>
              </a:buClr>
              <a:buBlip>
                <a:blip r:embed="rId3"/>
              </a:buBlip>
            </a:pPr>
            <a:r>
              <a:rPr lang="en-US" sz="3200" dirty="0" smtClean="0">
                <a:latin typeface="Candara" panose="020E0502030303020204" pitchFamily="34" charset="0"/>
              </a:rPr>
              <a:t>IPv6 has different characteristics than IPv4.</a:t>
            </a:r>
          </a:p>
          <a:p>
            <a:pPr marL="822960" lvl="1" indent="-255905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•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1549</Words>
  <Application>Microsoft Office PowerPoint</Application>
  <PresentationFormat>On-screen Show (4:3)</PresentationFormat>
  <Paragraphs>413</Paragraphs>
  <Slides>49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MS PGothic</vt:lpstr>
      <vt:lpstr>Arial</vt:lpstr>
      <vt:lpstr>Calibri</vt:lpstr>
      <vt:lpstr>Candara</vt:lpstr>
      <vt:lpstr>Courier New</vt:lpstr>
      <vt:lpstr>Georgia</vt:lpstr>
      <vt:lpstr>Trebuchet MS</vt:lpstr>
      <vt:lpstr>Wingdings</vt:lpstr>
      <vt:lpstr>Wingdings 2</vt:lpstr>
      <vt:lpstr>Urban</vt:lpstr>
      <vt:lpstr>Chapter 6</vt:lpstr>
      <vt:lpstr>Objectives</vt:lpstr>
      <vt:lpstr>6.1  Network Layer Protocols</vt:lpstr>
      <vt:lpstr>6.1.1  Network Layer</vt:lpstr>
      <vt:lpstr>Cont’d…</vt:lpstr>
      <vt:lpstr>PowerPoint Presentation</vt:lpstr>
      <vt:lpstr>Cont’d…</vt:lpstr>
      <vt:lpstr>PowerPoint Presentation</vt:lpstr>
      <vt:lpstr>IPv4 vs IPv6</vt:lpstr>
      <vt:lpstr>For your info…</vt:lpstr>
      <vt:lpstr>Cont’d…</vt:lpstr>
      <vt:lpstr>PowerPoint Presentation</vt:lpstr>
      <vt:lpstr>Characteristics of Internet Protocol (IP)</vt:lpstr>
      <vt:lpstr>1. Connectionless</vt:lpstr>
      <vt:lpstr>PowerPoint Presentation</vt:lpstr>
      <vt:lpstr>2. Use “Best Effort” service</vt:lpstr>
      <vt:lpstr>PowerPoint Presentation</vt:lpstr>
      <vt:lpstr>3. Media Independent</vt:lpstr>
      <vt:lpstr>Cont’d…</vt:lpstr>
      <vt:lpstr>Cont’d…</vt:lpstr>
      <vt:lpstr>Review Question</vt:lpstr>
      <vt:lpstr>Encapsulation in Network Layer</vt:lpstr>
      <vt:lpstr>6.1.2  IPv4 Packet</vt:lpstr>
      <vt:lpstr>Cont’d…</vt:lpstr>
      <vt:lpstr>IPv4 Header</vt:lpstr>
      <vt:lpstr>Cont’d…</vt:lpstr>
      <vt:lpstr>Cont’d…</vt:lpstr>
      <vt:lpstr>Limitations of IPv4</vt:lpstr>
      <vt:lpstr>6.1.3  IPv6 Packet</vt:lpstr>
      <vt:lpstr>Cont’d…</vt:lpstr>
      <vt:lpstr>Cont’d…</vt:lpstr>
      <vt:lpstr>Advantages of IPv6</vt:lpstr>
      <vt:lpstr>6.2  Routing</vt:lpstr>
      <vt:lpstr>PowerPoint Presentation</vt:lpstr>
      <vt:lpstr>PowerPoint Presentation</vt:lpstr>
      <vt:lpstr>Default Gateway</vt:lpstr>
      <vt:lpstr>PowerPoint Presentation</vt:lpstr>
      <vt:lpstr>Scenario 1</vt:lpstr>
      <vt:lpstr>Scenario 2</vt:lpstr>
      <vt:lpstr>Scenario 3</vt:lpstr>
      <vt:lpstr>Directly Connected Routing Table Entries</vt:lpstr>
      <vt:lpstr>Scenario 4</vt:lpstr>
      <vt:lpstr>Scenario 5</vt:lpstr>
      <vt:lpstr>Remote Network Routing Table Entries</vt:lpstr>
      <vt:lpstr>6.3  Router</vt:lpstr>
      <vt:lpstr>Cont’d…</vt:lpstr>
      <vt:lpstr>Cont’d…</vt:lpstr>
      <vt:lpstr>Router Boot-up Bootset Files</vt:lpstr>
      <vt:lpstr>Chapter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2024-11-13T15:27:58Z</dcterms:created>
  <dcterms:modified xsi:type="dcterms:W3CDTF">2024-11-13T15:30:20Z</dcterms:modified>
</cp:coreProperties>
</file>